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slides/slide138.xml" ContentType="application/vnd.openxmlformats-officedocument.presentationml.slide+xml"/>
  <Override PartName="/ppt/slides/slide139.xml" ContentType="application/vnd.openxmlformats-officedocument.presentationml.slide+xml"/>
  <Override PartName="/ppt/slides/slide140.xml" ContentType="application/vnd.openxmlformats-officedocument.presentationml.slide+xml"/>
  <Override PartName="/ppt/slides/slide141.xml" ContentType="application/vnd.openxmlformats-officedocument.presentationml.slide+xml"/>
  <Override PartName="/ppt/slides/slide142.xml" ContentType="application/vnd.openxmlformats-officedocument.presentationml.slide+xml"/>
  <Override PartName="/ppt/slides/slide143.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ppt/notesSlides/notesSlide128.xml" ContentType="application/vnd.openxmlformats-officedocument.presentationml.notesSlide+xml"/>
  <Override PartName="/ppt/notesSlides/notesSlide129.xml" ContentType="application/vnd.openxmlformats-officedocument.presentationml.notesSlide+xml"/>
  <Override PartName="/ppt/notesSlides/notesSlide130.xml" ContentType="application/vnd.openxmlformats-officedocument.presentationml.notesSlide+xml"/>
  <Override PartName="/ppt/notesSlides/notesSlide131.xml" ContentType="application/vnd.openxmlformats-officedocument.presentationml.notesSlide+xml"/>
  <Override PartName="/ppt/notesSlides/notesSlide132.xml" ContentType="application/vnd.openxmlformats-officedocument.presentationml.notesSlide+xml"/>
  <Override PartName="/ppt/notesSlides/notesSlide133.xml" ContentType="application/vnd.openxmlformats-officedocument.presentationml.notesSlide+xml"/>
  <Override PartName="/ppt/notesSlides/notesSlide134.xml" ContentType="application/vnd.openxmlformats-officedocument.presentationml.notesSlide+xml"/>
  <Override PartName="/ppt/notesSlides/notesSlide135.xml" ContentType="application/vnd.openxmlformats-officedocument.presentationml.notesSlide+xml"/>
  <Override PartName="/ppt/notesSlides/notesSlide136.xml" ContentType="application/vnd.openxmlformats-officedocument.presentationml.notesSlide+xml"/>
  <Override PartName="/ppt/notesSlides/notesSlide137.xml" ContentType="application/vnd.openxmlformats-officedocument.presentationml.notesSlide+xml"/>
  <Override PartName="/ppt/notesSlides/notesSlide138.xml" ContentType="application/vnd.openxmlformats-officedocument.presentationml.notesSlide+xml"/>
  <Override PartName="/ppt/notesSlides/notesSlide139.xml" ContentType="application/vnd.openxmlformats-officedocument.presentationml.notesSlide+xml"/>
  <Override PartName="/ppt/notesSlides/notesSlide140.xml" ContentType="application/vnd.openxmlformats-officedocument.presentationml.notesSlide+xml"/>
  <Override PartName="/ppt/notesSlides/notesSlide141.xml" ContentType="application/vnd.openxmlformats-officedocument.presentationml.notesSlide+xml"/>
  <Override PartName="/ppt/notesSlides/notesSlide142.xml" ContentType="application/vnd.openxmlformats-officedocument.presentationml.notesSlide+xml"/>
  <Override PartName="/ppt/notesSlides/notesSlide14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45"/>
  </p:notesMasterIdLst>
  <p:sldIdLst>
    <p:sldId id="256" r:id="rId2"/>
    <p:sldId id="379" r:id="rId3"/>
    <p:sldId id="257" r:id="rId4"/>
    <p:sldId id="258" r:id="rId5"/>
    <p:sldId id="383" r:id="rId6"/>
    <p:sldId id="380" r:id="rId7"/>
    <p:sldId id="384" r:id="rId8"/>
    <p:sldId id="261" r:id="rId9"/>
    <p:sldId id="263" r:id="rId10"/>
    <p:sldId id="271" r:id="rId11"/>
    <p:sldId id="385" r:id="rId12"/>
    <p:sldId id="266" r:id="rId13"/>
    <p:sldId id="386" r:id="rId14"/>
    <p:sldId id="277" r:id="rId15"/>
    <p:sldId id="388" r:id="rId16"/>
    <p:sldId id="390" r:id="rId17"/>
    <p:sldId id="391" r:id="rId18"/>
    <p:sldId id="393" r:id="rId19"/>
    <p:sldId id="273" r:id="rId20"/>
    <p:sldId id="264" r:id="rId21"/>
    <p:sldId id="395" r:id="rId22"/>
    <p:sldId id="394" r:id="rId23"/>
    <p:sldId id="397" r:id="rId24"/>
    <p:sldId id="398" r:id="rId25"/>
    <p:sldId id="399" r:id="rId26"/>
    <p:sldId id="396" r:id="rId27"/>
    <p:sldId id="400" r:id="rId28"/>
    <p:sldId id="401" r:id="rId29"/>
    <p:sldId id="411" r:id="rId30"/>
    <p:sldId id="402" r:id="rId31"/>
    <p:sldId id="407" r:id="rId32"/>
    <p:sldId id="403" r:id="rId33"/>
    <p:sldId id="408" r:id="rId34"/>
    <p:sldId id="404" r:id="rId35"/>
    <p:sldId id="409" r:id="rId36"/>
    <p:sldId id="405" r:id="rId37"/>
    <p:sldId id="410" r:id="rId38"/>
    <p:sldId id="406" r:id="rId39"/>
    <p:sldId id="412" r:id="rId40"/>
    <p:sldId id="413" r:id="rId41"/>
    <p:sldId id="414" r:id="rId42"/>
    <p:sldId id="415" r:id="rId43"/>
    <p:sldId id="416" r:id="rId44"/>
    <p:sldId id="417" r:id="rId45"/>
    <p:sldId id="284" r:id="rId46"/>
    <p:sldId id="418" r:id="rId47"/>
    <p:sldId id="419" r:id="rId48"/>
    <p:sldId id="267" r:id="rId49"/>
    <p:sldId id="422" r:id="rId50"/>
    <p:sldId id="423" r:id="rId51"/>
    <p:sldId id="421" r:id="rId52"/>
    <p:sldId id="268" r:id="rId53"/>
    <p:sldId id="269" r:id="rId54"/>
    <p:sldId id="270" r:id="rId55"/>
    <p:sldId id="272" r:id="rId56"/>
    <p:sldId id="274" r:id="rId57"/>
    <p:sldId id="275" r:id="rId58"/>
    <p:sldId id="291" r:id="rId59"/>
    <p:sldId id="292" r:id="rId60"/>
    <p:sldId id="294" r:id="rId61"/>
    <p:sldId id="296" r:id="rId62"/>
    <p:sldId id="297" r:id="rId63"/>
    <p:sldId id="298" r:id="rId64"/>
    <p:sldId id="299" r:id="rId65"/>
    <p:sldId id="300" r:id="rId66"/>
    <p:sldId id="301" r:id="rId67"/>
    <p:sldId id="302" r:id="rId68"/>
    <p:sldId id="303" r:id="rId69"/>
    <p:sldId id="304" r:id="rId70"/>
    <p:sldId id="305" r:id="rId71"/>
    <p:sldId id="306" r:id="rId72"/>
    <p:sldId id="307" r:id="rId73"/>
    <p:sldId id="308" r:id="rId74"/>
    <p:sldId id="309" r:id="rId75"/>
    <p:sldId id="310" r:id="rId76"/>
    <p:sldId id="311" r:id="rId77"/>
    <p:sldId id="312" r:id="rId78"/>
    <p:sldId id="313" r:id="rId79"/>
    <p:sldId id="314" r:id="rId80"/>
    <p:sldId id="315" r:id="rId81"/>
    <p:sldId id="316" r:id="rId82"/>
    <p:sldId id="317" r:id="rId83"/>
    <p:sldId id="318" r:id="rId84"/>
    <p:sldId id="319" r:id="rId85"/>
    <p:sldId id="320" r:id="rId86"/>
    <p:sldId id="321" r:id="rId87"/>
    <p:sldId id="322" r:id="rId88"/>
    <p:sldId id="323" r:id="rId89"/>
    <p:sldId id="324" r:id="rId90"/>
    <p:sldId id="325" r:id="rId91"/>
    <p:sldId id="326" r:id="rId92"/>
    <p:sldId id="327" r:id="rId93"/>
    <p:sldId id="328" r:id="rId94"/>
    <p:sldId id="329" r:id="rId95"/>
    <p:sldId id="330" r:id="rId96"/>
    <p:sldId id="331" r:id="rId97"/>
    <p:sldId id="332" r:id="rId98"/>
    <p:sldId id="333" r:id="rId99"/>
    <p:sldId id="334" r:id="rId100"/>
    <p:sldId id="335" r:id="rId101"/>
    <p:sldId id="336" r:id="rId102"/>
    <p:sldId id="337" r:id="rId103"/>
    <p:sldId id="338" r:id="rId104"/>
    <p:sldId id="339" r:id="rId105"/>
    <p:sldId id="340" r:id="rId106"/>
    <p:sldId id="341" r:id="rId107"/>
    <p:sldId id="342" r:id="rId108"/>
    <p:sldId id="343" r:id="rId109"/>
    <p:sldId id="344" r:id="rId110"/>
    <p:sldId id="345" r:id="rId111"/>
    <p:sldId id="346" r:id="rId112"/>
    <p:sldId id="347" r:id="rId113"/>
    <p:sldId id="348" r:id="rId114"/>
    <p:sldId id="349" r:id="rId115"/>
    <p:sldId id="350" r:id="rId116"/>
    <p:sldId id="351" r:id="rId117"/>
    <p:sldId id="352" r:id="rId118"/>
    <p:sldId id="353" r:id="rId119"/>
    <p:sldId id="354" r:id="rId120"/>
    <p:sldId id="355" r:id="rId121"/>
    <p:sldId id="356" r:id="rId122"/>
    <p:sldId id="357" r:id="rId123"/>
    <p:sldId id="358" r:id="rId124"/>
    <p:sldId id="359" r:id="rId125"/>
    <p:sldId id="360" r:id="rId126"/>
    <p:sldId id="361" r:id="rId127"/>
    <p:sldId id="362" r:id="rId128"/>
    <p:sldId id="363" r:id="rId129"/>
    <p:sldId id="364" r:id="rId130"/>
    <p:sldId id="365" r:id="rId131"/>
    <p:sldId id="366" r:id="rId132"/>
    <p:sldId id="367" r:id="rId133"/>
    <p:sldId id="368" r:id="rId134"/>
    <p:sldId id="369" r:id="rId135"/>
    <p:sldId id="370" r:id="rId136"/>
    <p:sldId id="371" r:id="rId137"/>
    <p:sldId id="372" r:id="rId138"/>
    <p:sldId id="373" r:id="rId139"/>
    <p:sldId id="374" r:id="rId140"/>
    <p:sldId id="375" r:id="rId141"/>
    <p:sldId id="376" r:id="rId142"/>
    <p:sldId id="377" r:id="rId143"/>
    <p:sldId id="378" r:id="rId144"/>
  </p:sldIdLst>
  <p:sldSz cx="9144000" cy="5143500" type="screen16x9"/>
  <p:notesSz cx="6858000" cy="9144000"/>
  <p:embeddedFontLst>
    <p:embeddedFont>
      <p:font typeface="Avenir" panose="02000503020000020003" pitchFamily="2" charset="0"/>
      <p:regular r:id="rId146"/>
      <p:italic r:id="rId147"/>
    </p:embeddedFont>
    <p:embeddedFont>
      <p:font typeface="Calibri" panose="020F0502020204030204" pitchFamily="34" charset="0"/>
      <p:regular r:id="rId148"/>
      <p:bold r:id="rId149"/>
      <p:italic r:id="rId150"/>
      <p:boldItalic r:id="rId151"/>
    </p:embeddedFont>
    <p:embeddedFont>
      <p:font typeface="Consolas" panose="020B0609020204030204" pitchFamily="49" charset="0"/>
      <p:regular r:id="rId152"/>
      <p:bold r:id="rId153"/>
      <p:italic r:id="rId154"/>
      <p:boldItalic r:id="rId155"/>
    </p:embeddedFont>
    <p:embeddedFont>
      <p:font typeface="Dank Mono" pitchFamily="49" charset="77"/>
      <p:regular r:id="rId156"/>
      <p:italic r:id="rId157"/>
    </p:embeddedFont>
    <p:embeddedFont>
      <p:font typeface="Garamond" panose="02020404030301010803" pitchFamily="18" charset="0"/>
      <p:regular r:id="rId158"/>
      <p:bold r:id="rId159"/>
      <p:italic r:id="rId160"/>
      <p:boldItalic r:id="rId161"/>
    </p:embeddedFont>
    <p:embeddedFont>
      <p:font typeface="Helvetica Neue" panose="02000503000000020004" pitchFamily="2" charset="0"/>
      <p:regular r:id="rId162"/>
      <p:bold r:id="rId163"/>
      <p:italic r:id="rId164"/>
      <p:boldItalic r:id="rId165"/>
    </p:embeddedFont>
    <p:embeddedFont>
      <p:font typeface="Oswald" pitchFamily="2" charset="77"/>
      <p:regular r:id="rId166"/>
      <p:bold r:id="rId167"/>
    </p:embeddedFont>
    <p:embeddedFont>
      <p:font typeface="Tw Cen MT" panose="020B0602020104020603" pitchFamily="34" charset="77"/>
      <p:regular r:id="rId168"/>
      <p:bold r:id="rId169"/>
      <p:italic r:id="rId170"/>
      <p:boldItalic r:id="rId17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5"/>
    <p:restoredTop sz="65127"/>
  </p:normalViewPr>
  <p:slideViewPr>
    <p:cSldViewPr snapToGrid="0" snapToObjects="1">
      <p:cViewPr varScale="1">
        <p:scale>
          <a:sx n="136" d="100"/>
          <a:sy n="136"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slide" Target="slides/slide137.xml"/><Relationship Id="rId159" Type="http://schemas.openxmlformats.org/officeDocument/2006/relationships/font" Target="fonts/font14.fntdata"/><Relationship Id="rId170" Type="http://schemas.openxmlformats.org/officeDocument/2006/relationships/font" Target="fonts/font25.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4.fntdata"/><Relationship Id="rId5" Type="http://schemas.openxmlformats.org/officeDocument/2006/relationships/slide" Target="slides/slide4.xml"/><Relationship Id="rId95" Type="http://schemas.openxmlformats.org/officeDocument/2006/relationships/slide" Target="slides/slide94.xml"/><Relationship Id="rId160" Type="http://schemas.openxmlformats.org/officeDocument/2006/relationships/font" Target="fonts/font15.fntdata"/><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slide" Target="slides/slide138.xml"/><Relationship Id="rId85" Type="http://schemas.openxmlformats.org/officeDocument/2006/relationships/slide" Target="slides/slide84.xml"/><Relationship Id="rId150" Type="http://schemas.openxmlformats.org/officeDocument/2006/relationships/font" Target="fonts/font5.fntdata"/><Relationship Id="rId171" Type="http://schemas.openxmlformats.org/officeDocument/2006/relationships/font" Target="fonts/font26.fntdata"/><Relationship Id="rId12" Type="http://schemas.openxmlformats.org/officeDocument/2006/relationships/slide" Target="slides/slide11.xml"/><Relationship Id="rId33" Type="http://schemas.openxmlformats.org/officeDocument/2006/relationships/slide" Target="slides/slide32.xml"/><Relationship Id="rId108" Type="http://schemas.openxmlformats.org/officeDocument/2006/relationships/slide" Target="slides/slide107.xml"/><Relationship Id="rId129" Type="http://schemas.openxmlformats.org/officeDocument/2006/relationships/slide" Target="slides/slide128.xml"/><Relationship Id="rId54" Type="http://schemas.openxmlformats.org/officeDocument/2006/relationships/slide" Target="slides/slide53.xml"/><Relationship Id="rId75" Type="http://schemas.openxmlformats.org/officeDocument/2006/relationships/slide" Target="slides/slide74.xml"/><Relationship Id="rId96" Type="http://schemas.openxmlformats.org/officeDocument/2006/relationships/slide" Target="slides/slide95.xml"/><Relationship Id="rId140" Type="http://schemas.openxmlformats.org/officeDocument/2006/relationships/slide" Target="slides/slide139.xml"/><Relationship Id="rId161"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slide" Target="slides/slide129.xml"/><Relationship Id="rId135" Type="http://schemas.openxmlformats.org/officeDocument/2006/relationships/slide" Target="slides/slide134.xml"/><Relationship Id="rId151" Type="http://schemas.openxmlformats.org/officeDocument/2006/relationships/font" Target="fonts/font6.fntdata"/><Relationship Id="rId156" Type="http://schemas.openxmlformats.org/officeDocument/2006/relationships/font" Target="fonts/font11.fntdata"/><Relationship Id="rId172"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slide" Target="slides/slide140.xml"/><Relationship Id="rId146" Type="http://schemas.openxmlformats.org/officeDocument/2006/relationships/font" Target="fonts/font1.fntdata"/><Relationship Id="rId167" Type="http://schemas.openxmlformats.org/officeDocument/2006/relationships/font" Target="fonts/font22.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162" Type="http://schemas.openxmlformats.org/officeDocument/2006/relationships/font" Target="fonts/font17.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slide" Target="slides/slide130.xml"/><Relationship Id="rId136" Type="http://schemas.openxmlformats.org/officeDocument/2006/relationships/slide" Target="slides/slide135.xml"/><Relationship Id="rId157" Type="http://schemas.openxmlformats.org/officeDocument/2006/relationships/font" Target="fonts/font12.fntdata"/><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7.fntdata"/><Relationship Id="rId173" Type="http://schemas.openxmlformats.org/officeDocument/2006/relationships/viewProps" Target="viewProps.xml"/><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2.fntdata"/><Relationship Id="rId168" Type="http://schemas.openxmlformats.org/officeDocument/2006/relationships/font" Target="fonts/font23.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slide" Target="slides/slide141.xml"/><Relationship Id="rId163" Type="http://schemas.openxmlformats.org/officeDocument/2006/relationships/font" Target="fonts/font18.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slide" Target="slides/slide136.xml"/><Relationship Id="rId158" Type="http://schemas.openxmlformats.org/officeDocument/2006/relationships/font" Target="fonts/font13.fntdata"/><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slide" Target="slides/slide131.xml"/><Relationship Id="rId153" Type="http://schemas.openxmlformats.org/officeDocument/2006/relationships/font" Target="fonts/font8.fntdata"/><Relationship Id="rId174" Type="http://schemas.openxmlformats.org/officeDocument/2006/relationships/theme" Target="theme/theme1.xml"/><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slide" Target="slides/slide142.xml"/><Relationship Id="rId148" Type="http://schemas.openxmlformats.org/officeDocument/2006/relationships/font" Target="fonts/font3.fntdata"/><Relationship Id="rId164" Type="http://schemas.openxmlformats.org/officeDocument/2006/relationships/font" Target="fonts/font19.fntdata"/><Relationship Id="rId169" Type="http://schemas.openxmlformats.org/officeDocument/2006/relationships/font" Target="fonts/font24.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slide" Target="slides/slide132.xml"/><Relationship Id="rId154" Type="http://schemas.openxmlformats.org/officeDocument/2006/relationships/font" Target="fonts/font9.fntdata"/><Relationship Id="rId175" Type="http://schemas.openxmlformats.org/officeDocument/2006/relationships/tableStyles" Target="tableStyles.xml"/><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slide" Target="slides/slide143.xml"/><Relationship Id="rId90" Type="http://schemas.openxmlformats.org/officeDocument/2006/relationships/slide" Target="slides/slide89.xml"/><Relationship Id="rId165" Type="http://schemas.openxmlformats.org/officeDocument/2006/relationships/font" Target="fonts/font20.fntdata"/><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slide" Target="slides/slide133.xml"/><Relationship Id="rId80" Type="http://schemas.openxmlformats.org/officeDocument/2006/relationships/slide" Target="slides/slide79.xml"/><Relationship Id="rId155" Type="http://schemas.openxmlformats.org/officeDocument/2006/relationships/font" Target="fonts/font10.fntdata"/><Relationship Id="rId17" Type="http://schemas.openxmlformats.org/officeDocument/2006/relationships/slide" Target="slides/slide16.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24" Type="http://schemas.openxmlformats.org/officeDocument/2006/relationships/slide" Target="slides/slide123.xml"/><Relationship Id="rId70" Type="http://schemas.openxmlformats.org/officeDocument/2006/relationships/slide" Target="slides/slide69.xml"/><Relationship Id="rId91" Type="http://schemas.openxmlformats.org/officeDocument/2006/relationships/slide" Target="slides/slide90.xml"/><Relationship Id="rId145" Type="http://schemas.openxmlformats.org/officeDocument/2006/relationships/notesMaster" Target="notesMasters/notesMaster1.xml"/><Relationship Id="rId166" Type="http://schemas.openxmlformats.org/officeDocument/2006/relationships/font" Target="fonts/font21.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28.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129.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30.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131.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132.xml.rels><?xml version="1.0" encoding="UTF-8" standalone="yes"?>
<Relationships xmlns="http://schemas.openxmlformats.org/package/2006/relationships"><Relationship Id="rId2" Type="http://schemas.openxmlformats.org/officeDocument/2006/relationships/slide" Target="../slides/slide132.xml"/><Relationship Id="rId1" Type="http://schemas.openxmlformats.org/officeDocument/2006/relationships/notesMaster" Target="../notesMasters/notesMaster1.xml"/></Relationships>
</file>

<file path=ppt/notesSlides/_rels/notesSlide133.xml.rels><?xml version="1.0" encoding="UTF-8" standalone="yes"?>
<Relationships xmlns="http://schemas.openxmlformats.org/package/2006/relationships"><Relationship Id="rId2" Type="http://schemas.openxmlformats.org/officeDocument/2006/relationships/slide" Target="../slides/slide133.xml"/><Relationship Id="rId1" Type="http://schemas.openxmlformats.org/officeDocument/2006/relationships/notesMaster" Target="../notesMasters/notesMaster1.xml"/></Relationships>
</file>

<file path=ppt/notesSlides/_rels/notesSlide134.xml.rels><?xml version="1.0" encoding="UTF-8" standalone="yes"?>
<Relationships xmlns="http://schemas.openxmlformats.org/package/2006/relationships"><Relationship Id="rId2" Type="http://schemas.openxmlformats.org/officeDocument/2006/relationships/slide" Target="../slides/slide134.xml"/><Relationship Id="rId1" Type="http://schemas.openxmlformats.org/officeDocument/2006/relationships/notesMaster" Target="../notesMasters/notesMaster1.xml"/></Relationships>
</file>

<file path=ppt/notesSlides/_rels/notesSlide135.xml.rels><?xml version="1.0" encoding="UTF-8" standalone="yes"?>
<Relationships xmlns="http://schemas.openxmlformats.org/package/2006/relationships"><Relationship Id="rId2" Type="http://schemas.openxmlformats.org/officeDocument/2006/relationships/slide" Target="../slides/slide135.xml"/><Relationship Id="rId1" Type="http://schemas.openxmlformats.org/officeDocument/2006/relationships/notesMaster" Target="../notesMasters/notesMaster1.xml"/></Relationships>
</file>

<file path=ppt/notesSlides/_rels/notesSlide136.xml.rels><?xml version="1.0" encoding="UTF-8" standalone="yes"?>
<Relationships xmlns="http://schemas.openxmlformats.org/package/2006/relationships"><Relationship Id="rId2" Type="http://schemas.openxmlformats.org/officeDocument/2006/relationships/slide" Target="../slides/slide136.xml"/><Relationship Id="rId1" Type="http://schemas.openxmlformats.org/officeDocument/2006/relationships/notesMaster" Target="../notesMasters/notesMaster1.xml"/></Relationships>
</file>

<file path=ppt/notesSlides/_rels/notesSlide137.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138.xml.rels><?xml version="1.0" encoding="UTF-8" standalone="yes"?>
<Relationships xmlns="http://schemas.openxmlformats.org/package/2006/relationships"><Relationship Id="rId2" Type="http://schemas.openxmlformats.org/officeDocument/2006/relationships/slide" Target="../slides/slide138.xml"/><Relationship Id="rId1" Type="http://schemas.openxmlformats.org/officeDocument/2006/relationships/notesMaster" Target="../notesMasters/notesMaster1.xml"/></Relationships>
</file>

<file path=ppt/notesSlides/_rels/notesSlide139.xml.rels><?xml version="1.0" encoding="UTF-8" standalone="yes"?>
<Relationships xmlns="http://schemas.openxmlformats.org/package/2006/relationships"><Relationship Id="rId2" Type="http://schemas.openxmlformats.org/officeDocument/2006/relationships/slide" Target="../slides/slide139.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40.xml.rels><?xml version="1.0" encoding="UTF-8" standalone="yes"?>
<Relationships xmlns="http://schemas.openxmlformats.org/package/2006/relationships"><Relationship Id="rId2" Type="http://schemas.openxmlformats.org/officeDocument/2006/relationships/slide" Target="../slides/slide140.xml"/><Relationship Id="rId1" Type="http://schemas.openxmlformats.org/officeDocument/2006/relationships/notesMaster" Target="../notesMasters/notesMaster1.xml"/></Relationships>
</file>

<file path=ppt/notesSlides/_rels/notesSlide141.xml.rels><?xml version="1.0" encoding="UTF-8" standalone="yes"?>
<Relationships xmlns="http://schemas.openxmlformats.org/package/2006/relationships"><Relationship Id="rId2" Type="http://schemas.openxmlformats.org/officeDocument/2006/relationships/slide" Target="../slides/slide141.xml"/><Relationship Id="rId1" Type="http://schemas.openxmlformats.org/officeDocument/2006/relationships/notesMaster" Target="../notesMasters/notesMaster1.xml"/></Relationships>
</file>

<file path=ppt/notesSlides/_rels/notesSlide142.xml.rels><?xml version="1.0" encoding="UTF-8" standalone="yes"?>
<Relationships xmlns="http://schemas.openxmlformats.org/package/2006/relationships"><Relationship Id="rId2" Type="http://schemas.openxmlformats.org/officeDocument/2006/relationships/slide" Target="../slides/slide142.xml"/><Relationship Id="rId1" Type="http://schemas.openxmlformats.org/officeDocument/2006/relationships/notesMaster" Target="../notesMasters/notesMaster1.xml"/></Relationships>
</file>

<file path=ppt/notesSlides/_rels/notesSlide143.xml.rels><?xml version="1.0" encoding="UTF-8" standalone="yes"?>
<Relationships xmlns="http://schemas.openxmlformats.org/package/2006/relationships"><Relationship Id="rId2" Type="http://schemas.openxmlformats.org/officeDocument/2006/relationships/slide" Target="../slides/slide143.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ouble-entry_bookkeeping_syste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10m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Test Driven Development as described by Uncle Bob Martin</a:t>
            </a:r>
            <a:br>
              <a:rPr lang="en-US" sz="1800" dirty="0">
                <a:latin typeface="Helvetica Neue"/>
                <a:ea typeface="Helvetica Neue"/>
                <a:cs typeface="Helvetica Neue"/>
                <a:sym typeface="Helvetica Neue"/>
              </a:rPr>
            </a:b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Break down each one of the laws and discuss what it means.</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“Following these laws perfectly doesn’t always make sense.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a larger test.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extra production code.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tests after you’ve written the code to make them pass.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it’ll take more than two minutes to go around the loop.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dirty="0">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009ea1cf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009ea1cf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cca00925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cca00925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009ea1cf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009ea1cf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009ea1cf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009ea1cf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009ea1cf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009ea1c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009ea1cf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009ea1cf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009ea1cf7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009ea1cf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cca00925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cca00925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cca00925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cca00925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cca009258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cca00925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Rules simplified</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As a discipline, what do we get by following these laws?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946879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4cca00925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4cca00925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28d11e717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28d11e7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cca009258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cca00925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28d11e717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28d11e71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28d11e717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28d11e717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28d11e717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28d11e717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28d11e717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28d11e717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28d11e717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28d11e717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28d11e717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28d11e71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5m : 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Like any new skill – initially writing tests can be awkward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Typically used to diving right into problem solving through implementation</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Writing a test first forces you to think about the expected outcome of a VERY small step</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As you get into a rhythm, every time you make a new test pass – it starts building up excitement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8d11e71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8d11e71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28d11e71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28d11e71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28d11e71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28d11e71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28d11e71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28d11e71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28d11e71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28d11e71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8d11e717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8d11e717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8d11e71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8d11e71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8d11e7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8d11e71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cSld>
  <p:clrMapOvr>
    <a:masterClrMapping/>
  </p:clrMapOvr>
</p:notes>
</file>

<file path=ppt/notesSlides/notesSlide1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28d11e71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28d11e71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528d11e71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528d11e71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28d11e71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28d11e71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528d11e71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528d11e7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28d11e71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28d11e71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28d11e71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28d11e71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28d11e71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28d11e71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28d11e71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28d11e71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53"/>
        <p:cNvGrpSpPr/>
        <p:nvPr/>
      </p:nvGrpSpPr>
      <p:grpSpPr>
        <a:xfrm>
          <a:off x="0" y="0"/>
          <a:ext cx="0" cy="0"/>
          <a:chOff x="0" y="0"/>
          <a:chExt cx="0" cy="0"/>
        </a:xfrm>
      </p:grpSpPr>
      <p:sp>
        <p:nvSpPr>
          <p:cNvPr id="854" name="Google Shape;854;g528d11e717_0_2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55" name="Google Shape;855;g528d11e717_0_2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0"/>
        <p:cNvGrpSpPr/>
        <p:nvPr/>
      </p:nvGrpSpPr>
      <p:grpSpPr>
        <a:xfrm>
          <a:off x="0" y="0"/>
          <a:ext cx="0" cy="0"/>
          <a:chOff x="0" y="0"/>
          <a:chExt cx="0" cy="0"/>
        </a:xfrm>
      </p:grpSpPr>
      <p:sp>
        <p:nvSpPr>
          <p:cNvPr id="861" name="Google Shape;861;g24553488a2_0_3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2" name="Google Shape;862;g24553488a2_0_3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85m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has computer configured and runnable.</a:t>
            </a:r>
          </a:p>
          <a:p>
            <a:pPr marL="0" lvl="0" indent="0" algn="l" rtl="0">
              <a:spcBef>
                <a:spcPts val="0"/>
              </a:spcBef>
              <a:spcAft>
                <a:spcPts val="0"/>
              </a:spcAft>
              <a:buNone/>
            </a:pPr>
            <a:r>
              <a:rPr lang="en-US" sz="1800" dirty="0"/>
              <a:t>If we run into problems, pair up and resolve the problems at lunch time.</a:t>
            </a:r>
          </a:p>
          <a:p>
            <a:pPr marL="0" lvl="0" indent="0" algn="l" rtl="0">
              <a:spcBef>
                <a:spcPts val="0"/>
              </a:spcBef>
              <a:spcAft>
                <a:spcPts val="0"/>
              </a:spcAft>
              <a:buNone/>
            </a:pPr>
            <a:r>
              <a:rPr lang="en-US" sz="1800" dirty="0"/>
              <a:t>Review TypeScript.</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Walk before you run.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can we get started?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can run TypeScript</a:t>
            </a:r>
          </a:p>
        </p:txBody>
      </p:sp>
    </p:spTree>
  </p:cSld>
  <p:clrMapOvr>
    <a:masterClrMapping/>
  </p:clrMapOvr>
</p:notes>
</file>

<file path=ppt/notesSlides/notesSlide1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65"/>
        <p:cNvGrpSpPr/>
        <p:nvPr/>
      </p:nvGrpSpPr>
      <p:grpSpPr>
        <a:xfrm>
          <a:off x="0" y="0"/>
          <a:ext cx="0" cy="0"/>
          <a:chOff x="0" y="0"/>
          <a:chExt cx="0" cy="0"/>
        </a:xfrm>
      </p:grpSpPr>
      <p:sp>
        <p:nvSpPr>
          <p:cNvPr id="866" name="Google Shape;866;g528d11e71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67" name="Google Shape;867;g528d11e71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2"/>
        <p:cNvGrpSpPr/>
        <p:nvPr/>
      </p:nvGrpSpPr>
      <p:grpSpPr>
        <a:xfrm>
          <a:off x="0" y="0"/>
          <a:ext cx="0" cy="0"/>
          <a:chOff x="0" y="0"/>
          <a:chExt cx="0" cy="0"/>
        </a:xfrm>
      </p:grpSpPr>
      <p:sp>
        <p:nvSpPr>
          <p:cNvPr id="873" name="Google Shape;873;g528d11e717_0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74" name="Google Shape;874;g528d11e717_0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79"/>
        <p:cNvGrpSpPr/>
        <p:nvPr/>
      </p:nvGrpSpPr>
      <p:grpSpPr>
        <a:xfrm>
          <a:off x="0" y="0"/>
          <a:ext cx="0" cy="0"/>
          <a:chOff x="0" y="0"/>
          <a:chExt cx="0" cy="0"/>
        </a:xfrm>
      </p:grpSpPr>
      <p:sp>
        <p:nvSpPr>
          <p:cNvPr id="880" name="Google Shape;880;g24553488a2_0_35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881" name="Google Shape;881;g24553488a2_0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85"/>
        <p:cNvGrpSpPr/>
        <p:nvPr/>
      </p:nvGrpSpPr>
      <p:grpSpPr>
        <a:xfrm>
          <a:off x="0" y="0"/>
          <a:ext cx="0" cy="0"/>
          <a:chOff x="0" y="0"/>
          <a:chExt cx="0" cy="0"/>
        </a:xfrm>
      </p:grpSpPr>
      <p:sp>
        <p:nvSpPr>
          <p:cNvPr id="886" name="Google Shape;886;g24553488a2_0_36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
        <p:nvSpPr>
          <p:cNvPr id="887" name="Google Shape;887;g24553488a2_0_3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85m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Kata is a Japanese word meaning "form".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refers to a detailed choreographed pattern of martial arts movements made to be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alone.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can also be reviewed within groups and in unison when training.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in Japanese martial arts as a way to memorize and perfect the movements being executed.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Helvetica Neue"/>
                <a:cs typeface="Arial"/>
                <a:sym typeface="Arial"/>
              </a:rPr>
              <a:t>Does anyone here ever “practice” programming?</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What other professions involve daily practice?</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Is anyone aware of any know any programming practice sites?</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a:t>
            </a:r>
            <a:r>
              <a:rPr lang="en-US" sz="1100" b="0" i="0" u="none" strike="noStrike" cap="none" dirty="0" err="1">
                <a:solidFill>
                  <a:srgbClr val="000000"/>
                </a:solidFill>
                <a:effectLst/>
                <a:latin typeface="Arial"/>
                <a:ea typeface="Helvetica Neue"/>
                <a:cs typeface="Arial"/>
                <a:sym typeface="Arial"/>
              </a:rPr>
              <a:t>koans</a:t>
            </a:r>
            <a:r>
              <a:rPr lang="en-US" sz="1100" b="0" i="0" u="none" strike="noStrike" cap="none" dirty="0">
                <a:solidFill>
                  <a:srgbClr val="000000"/>
                </a:solidFill>
                <a:effectLst/>
                <a:latin typeface="Arial"/>
                <a:ea typeface="Helvetica Neue"/>
                <a:cs typeface="Arial"/>
                <a:sym typeface="Arial"/>
              </a:rPr>
              <a:t>” : https://</a:t>
            </a:r>
            <a:r>
              <a:rPr lang="en-US" sz="1100" b="0" i="0" u="none" strike="noStrike" cap="none" dirty="0" err="1">
                <a:solidFill>
                  <a:srgbClr val="000000"/>
                </a:solidFill>
                <a:effectLst/>
                <a:latin typeface="Arial"/>
                <a:ea typeface="Helvetica Neue"/>
                <a:cs typeface="Arial"/>
                <a:sym typeface="Arial"/>
              </a:rPr>
              <a:t>github.com</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paytonrules</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typescript.koans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 “Coding Dojo” : https://</a:t>
            </a:r>
            <a:r>
              <a:rPr lang="en-US" sz="1100" b="0" i="0" u="none" strike="noStrike" cap="none" dirty="0" err="1">
                <a:solidFill>
                  <a:srgbClr val="000000"/>
                </a:solidFill>
                <a:effectLst/>
                <a:latin typeface="Arial"/>
                <a:ea typeface="Helvetica Neue"/>
                <a:cs typeface="Arial"/>
                <a:sym typeface="Arial"/>
              </a:rPr>
              <a:t>codingdojo.org</a:t>
            </a:r>
            <a:r>
              <a:rPr lang="en-US" sz="1100" b="0" i="0" u="none" strike="noStrike" cap="none" dirty="0">
                <a:solidFill>
                  <a:srgbClr val="000000"/>
                </a:solidFill>
                <a:effectLst/>
                <a:latin typeface="Arial"/>
                <a:ea typeface="Helvetica Neue"/>
                <a:cs typeface="Arial"/>
                <a:sym typeface="Arial"/>
              </a:rPr>
              <a:t>/</a:t>
            </a:r>
          </a:p>
          <a:p>
            <a:pPr marL="0" lvl="0" indent="0" algn="l" rtl="0">
              <a:spcBef>
                <a:spcPts val="0"/>
              </a:spcBef>
              <a:spcAft>
                <a:spcPts val="0"/>
              </a:spcAft>
              <a:buNone/>
            </a:pPr>
            <a:r>
              <a:rPr lang="en-US" sz="1800" dirty="0">
                <a:latin typeface="Helvetica Neue"/>
                <a:ea typeface="Helvetica Neue"/>
                <a:cs typeface="Helvetica Neue"/>
                <a:sym typeface="Helvetica Neue"/>
              </a:rPr>
              <a:t>- “Hacker Rank” : https://</a:t>
            </a:r>
            <a:r>
              <a:rPr lang="en-US" sz="1800" dirty="0" err="1">
                <a:latin typeface="Helvetica Neue"/>
                <a:ea typeface="Helvetica Neue"/>
                <a:cs typeface="Helvetica Neue"/>
                <a:sym typeface="Helvetica Neue"/>
              </a:rPr>
              <a:t>www.hackerrank.com</a:t>
            </a:r>
            <a:r>
              <a:rPr lang="en-US" sz="1800" dirty="0">
                <a:latin typeface="Helvetica Neue"/>
                <a:ea typeface="Helvetica Neue"/>
                <a:cs typeface="Helvetica Neue"/>
                <a:sym typeface="Helvetica Neue"/>
              </a:rPr>
              <a:t>/</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Exercism.io</a:t>
            </a:r>
            <a:r>
              <a:rPr lang="en-US" sz="1800" dirty="0">
                <a:latin typeface="Helvetica Neue"/>
                <a:ea typeface="Helvetica Neue"/>
                <a:cs typeface="Helvetica Neue"/>
                <a:sym typeface="Helvetica Neue"/>
              </a:rPr>
              <a:t>” : https://</a:t>
            </a:r>
            <a:r>
              <a:rPr lang="en-US" sz="1800" dirty="0" err="1">
                <a:latin typeface="Helvetica Neue"/>
                <a:ea typeface="Helvetica Neue"/>
                <a:cs typeface="Helvetica Neue"/>
                <a:sym typeface="Helvetica Neue"/>
              </a:rPr>
              <a:t>exercism.org</a:t>
            </a:r>
            <a:r>
              <a:rPr lang="en-US" sz="1800" dirty="0">
                <a:latin typeface="Helvetica Neue"/>
                <a:ea typeface="Helvetica Neue"/>
                <a:cs typeface="Helvetica Neue"/>
                <a:sym typeface="Helvetica Neue"/>
              </a:rPr>
              <a: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71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115m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Has anyone here ever done </a:t>
            </a:r>
            <a:r>
              <a:rPr lang="en-US" sz="1800" dirty="0" err="1"/>
              <a:t>FizzBuzz</a:t>
            </a:r>
            <a:r>
              <a:rPr lang="en-US" sz="1800" dirty="0"/>
              <a:t>?</a:t>
            </a:r>
          </a:p>
          <a:p>
            <a:pPr marL="0" lvl="0" indent="0" algn="l" rtl="0">
              <a:spcBef>
                <a:spcPts val="0"/>
              </a:spcBef>
              <a:spcAft>
                <a:spcPts val="0"/>
              </a:spcAft>
              <a:buNone/>
            </a:pPr>
            <a:r>
              <a:rPr lang="en-US" sz="1800" dirty="0"/>
              <a:t>Has anyone here ever done </a:t>
            </a:r>
            <a:r>
              <a:rPr lang="en-US" sz="1800" dirty="0" err="1"/>
              <a:t>FizzBuzz</a:t>
            </a:r>
            <a:r>
              <a:rPr lang="en-US" sz="1800" dirty="0"/>
              <a:t> using TDD??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 – give hint about the modulo operator “%”</a:t>
            </a:r>
          </a:p>
        </p:txBody>
      </p:sp>
    </p:spTree>
    <p:extLst>
      <p:ext uri="{BB962C8B-B14F-4D97-AF65-F5344CB8AC3E}">
        <p14:creationId xmlns:p14="http://schemas.microsoft.com/office/powerpoint/2010/main" val="225954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Look at some solutions</a:t>
            </a:r>
          </a:p>
          <a:p>
            <a:pPr marL="0" lvl="0" indent="0" algn="l" rtl="0">
              <a:spcBef>
                <a:spcPts val="0"/>
              </a:spcBef>
              <a:spcAft>
                <a:spcPts val="0"/>
              </a:spcAft>
              <a:buNone/>
            </a:pPr>
            <a:endParaRPr lang="en-US" sz="1400" dirty="0"/>
          </a:p>
          <a:p>
            <a:pPr marL="285750" lvl="0" indent="-285750" algn="l" rtl="0">
              <a:spcBef>
                <a:spcPts val="0"/>
              </a:spcBef>
              <a:spcAft>
                <a:spcPts val="0"/>
              </a:spcAft>
              <a:buFontTx/>
              <a:buChar char="-"/>
            </a:pPr>
            <a:r>
              <a:rPr lang="en-US" sz="1400" dirty="0"/>
              <a:t>What if we wanted to use classes?</a:t>
            </a:r>
          </a:p>
          <a:p>
            <a:pPr marL="285750" lvl="0" indent="-285750" algn="l" rtl="0">
              <a:spcBef>
                <a:spcPts val="0"/>
              </a:spcBef>
              <a:spcAft>
                <a:spcPts val="0"/>
              </a:spcAft>
              <a:buFontTx/>
              <a:buChar char="-"/>
            </a:pPr>
            <a:r>
              <a:rPr lang="en-US" sz="1400" dirty="0"/>
              <a:t>What if we wanted to use only a function?</a:t>
            </a:r>
          </a:p>
          <a:p>
            <a:pPr marL="285750" lvl="0" indent="-285750" algn="l" rtl="0">
              <a:spcBef>
                <a:spcPts val="0"/>
              </a:spcBef>
              <a:spcAft>
                <a:spcPts val="0"/>
              </a:spcAft>
              <a:buFontTx/>
              <a:buChar char="-"/>
            </a:pPr>
            <a:r>
              <a:rPr lang="en-US" sz="1400" dirty="0"/>
              <a:t>What if we didn’t want to use any for loops?</a:t>
            </a:r>
          </a:p>
          <a:p>
            <a:pPr marL="0" lvl="0" indent="0" algn="l" rtl="0">
              <a:spcBef>
                <a:spcPts val="0"/>
              </a:spcBef>
              <a:spcAft>
                <a:spcPts val="0"/>
              </a:spcAft>
              <a:buNone/>
            </a:pP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135m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this simple, then why is it so hard to do?</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is test first different than test after?</a:t>
            </a:r>
          </a:p>
          <a:p>
            <a:pPr marL="0" lvl="0" indent="0" algn="l" rtl="0">
              <a:spcBef>
                <a:spcPts val="0"/>
              </a:spcBef>
              <a:spcAft>
                <a:spcPts val="0"/>
              </a:spcAft>
              <a:buNone/>
            </a:pPr>
            <a:r>
              <a:rPr lang="en-US" sz="1800" dirty="0">
                <a:latin typeface="Helvetica Neue"/>
                <a:ea typeface="Helvetica Neue"/>
                <a:cs typeface="Helvetica Neue"/>
                <a:sym typeface="Helvetica Neue"/>
              </a:rPr>
              <a:t>  - Which one drives the design?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Where do we begin?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Fake it 'til you make it says to write the simplest possible thing to pass your current tests. Frequently, when you've written a single test case for a new feature, that simplest possible thing is to return a constant. When something that simple satisfies your tests, it's because you don't (yet) have enough tests. So write another test. Now the feature you're developing needs some logic to it. Maybe this time the simplest possible thing is to write very basic if-else logic to handle your two test cases. You </a:t>
            </a:r>
            <a:r>
              <a:rPr lang="en-US" sz="1100" b="0" i="1" u="none" strike="noStrike" cap="none" dirty="0">
                <a:solidFill>
                  <a:srgbClr val="000000"/>
                </a:solidFill>
                <a:effectLst/>
                <a:latin typeface="Arial"/>
                <a:ea typeface="Arial"/>
                <a:cs typeface="Arial"/>
                <a:sym typeface="Arial"/>
              </a:rPr>
              <a:t>know</a:t>
            </a:r>
            <a:r>
              <a:rPr lang="en-US" sz="1100" b="0" i="0" u="none" strike="noStrike" cap="none" dirty="0">
                <a:solidFill>
                  <a:srgbClr val="000000"/>
                </a:solidFill>
                <a:effectLst/>
                <a:latin typeface="Arial"/>
                <a:ea typeface="Arial"/>
                <a:cs typeface="Arial"/>
                <a:sym typeface="Arial"/>
              </a:rPr>
              <a:t> you're faking it, so you know you're not done. When it becomes simpler to write the actual code to solve your problem than to extend your fake to cover yet another test case - that's what you do. And you've got enough test cases to make sure you're writing it correctly.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If you are not used to this, it will drive you insane at first… you know the solution, will require &lt;x&gt; - so why not just implement that?</a:t>
            </a:r>
            <a:endParaRPr sz="1800" dirty="0">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we look at this, we obviously know this is not the desired solution – but as far as our tests are concerned, this is all the matters</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What is the value in this? “Earning Complexity”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Regardless of the implementation, “it should work with one” will ALWAYS pass – having this safety net allows us to expand into much more complicated business object</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Where else do we return stubbed results?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Front end developing against a non-existent API – we know the shape, we know the expected results, but until complete we just return a static result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2059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165m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Have you had a hard time figuring out where to start with Test-Driven Development.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new to TDD often struggle with what test to write. It’s hard to know where to start or what test to write next.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hard to know when you are done, and it’s scary to think you will leave some incomplete code behind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test-driving, guided by ZOMBIES, the first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are for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post-conditions of a just created object. These are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While defining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take care to design the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 and capture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in your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Keep it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both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olutions and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You’ll find that hard. Once progress is made on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move to the next special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case, testing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 desired when transitioning from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to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To do so there are likely other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nterfaces to define and use in new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Once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between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and </a:t>
            </a:r>
            <a:r>
              <a:rPr lang="en-US" sz="1100" b="1" i="0"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(and possibly back to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from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have been captured in tests, move on to start to generalize your design now dealing with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ore complex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and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any items being managed. Often there are new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conditions to be concerned with. Finally review your work and make sure you consider and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xercise the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xceptional things that might happen</a:t>
            </a: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800" dirty="0">
                <a:latin typeface="Helvetica Neue"/>
                <a:ea typeface="Helvetica Neue"/>
                <a:cs typeface="Helvetica Neue"/>
                <a:sym typeface="Helvetica Neue"/>
              </a:rPr>
              <a:t>Go through each step, in regards to Fizz Buzz</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http://</a:t>
            </a:r>
            <a:r>
              <a:rPr lang="en-US" sz="1800" dirty="0" err="1">
                <a:latin typeface="Helvetica Neue"/>
                <a:ea typeface="Helvetica Neue"/>
                <a:cs typeface="Helvetica Neue"/>
                <a:sym typeface="Helvetica Neue"/>
              </a:rPr>
              <a:t>blog.wingman-sw.com</a:t>
            </a:r>
            <a:r>
              <a:rPr lang="en-US" sz="1800" dirty="0">
                <a:latin typeface="Helvetica Neue"/>
                <a:ea typeface="Helvetica Neue"/>
                <a:cs typeface="Helvetica Neue"/>
                <a:sym typeface="Helvetica Neue"/>
              </a:rPr>
              <a:t>/</a:t>
            </a:r>
            <a:r>
              <a:rPr lang="en-US" sz="1800" dirty="0" err="1">
                <a:latin typeface="Helvetica Neue"/>
                <a:ea typeface="Helvetica Neue"/>
                <a:cs typeface="Helvetica Neue"/>
                <a:sym typeface="Helvetica Neue"/>
              </a:rPr>
              <a:t>tdd</a:t>
            </a:r>
            <a:r>
              <a:rPr lang="en-US" sz="1800" dirty="0">
                <a:latin typeface="Helvetica Neue"/>
                <a:ea typeface="Helvetica Neue"/>
                <a:cs typeface="Helvetica Neue"/>
                <a:sym typeface="Helvetica Neue"/>
              </a:rPr>
              <a:t>-guided-by-zombies</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4724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30m : 195m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Implement Fizz Buzz using ZOMBIES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class follows along, make space for questions</a:t>
            </a:r>
          </a:p>
        </p:txBody>
      </p:sp>
    </p:spTree>
    <p:extLst>
      <p:ext uri="{BB962C8B-B14F-4D97-AF65-F5344CB8AC3E}">
        <p14:creationId xmlns:p14="http://schemas.microsoft.com/office/powerpoint/2010/main" val="51587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 (Lunch)</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What would happen if we worked this way in production?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been in a code base that was “difficult to test”?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Why would something be difficult to test?</a:t>
            </a:r>
          </a:p>
          <a:p>
            <a:pPr marL="285750" lvl="0" indent="-285750" algn="l" rtl="0">
              <a:spcBef>
                <a:spcPts val="0"/>
              </a:spcBef>
              <a:spcAft>
                <a:spcPts val="0"/>
              </a:spcAft>
              <a:buFontTx/>
              <a:buChar char="-"/>
            </a:pPr>
            <a:endParaRPr lang="en-US" sz="1800" dirty="0">
              <a:latin typeface="Helvetica Neue"/>
              <a:ea typeface="Helvetica Neue"/>
              <a:cs typeface="Helvetica Neue"/>
              <a:sym typeface="Helvetica Neue"/>
            </a:endParaRPr>
          </a:p>
          <a:p>
            <a:pPr marL="0" lvl="0" indent="0" algn="l" rtl="0">
              <a:spcBef>
                <a:spcPts val="0"/>
              </a:spcBef>
              <a:spcAft>
                <a:spcPts val="0"/>
              </a:spcAft>
              <a:buFontTx/>
              <a:buNone/>
            </a:pPr>
            <a:r>
              <a:rPr lang="en-US" sz="1800" dirty="0">
                <a:latin typeface="Helvetica Neue"/>
                <a:ea typeface="Helvetica Neue"/>
                <a:cs typeface="Helvetica Neue"/>
                <a:sym typeface="Helvetica Neue"/>
              </a:rPr>
              <a:t>How would this help us “minimize“ defects?</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Just because we wrote a unit test, does not mean the implementation is correct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In the scenario where we touch one thing, and other things break – how would working this way help?</a:t>
            </a:r>
          </a:p>
        </p:txBody>
      </p:sp>
    </p:spTree>
    <p:extLst>
      <p:ext uri="{BB962C8B-B14F-4D97-AF65-F5344CB8AC3E}">
        <p14:creationId xmlns:p14="http://schemas.microsoft.com/office/powerpoint/2010/main" val="41161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does TDD promote better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Tests are code examples!</a:t>
            </a:r>
            <a:br>
              <a:rPr lang="en-US" sz="1800" dirty="0"/>
            </a:br>
            <a:r>
              <a:rPr lang="en-US" sz="1800" dirty="0"/>
              <a:t>Have you ever looked at a piece of code, and wonder how to create a new instance? Or, what the result of a function would 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many times has anyone here ever been 100% complete, but have testing left to do?</a:t>
            </a:r>
            <a:br>
              <a:rPr lang="en-US" sz="1800" dirty="0"/>
            </a:br>
            <a:r>
              <a:rPr lang="en-US" sz="1800" dirty="0"/>
              <a:t>- Is this really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 thought we didn’t do specifications in agile?</a:t>
            </a:r>
          </a:p>
        </p:txBody>
      </p:sp>
    </p:spTree>
    <p:extLst>
      <p:ext uri="{BB962C8B-B14F-4D97-AF65-F5344CB8AC3E}">
        <p14:creationId xmlns:p14="http://schemas.microsoft.com/office/powerpoint/2010/main" val="393032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here heard of SOLID before?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this be important?</a:t>
            </a:r>
          </a:p>
        </p:txBody>
      </p:sp>
    </p:spTree>
    <p:extLst>
      <p:ext uri="{BB962C8B-B14F-4D97-AF65-F5344CB8AC3E}">
        <p14:creationId xmlns:p14="http://schemas.microsoft.com/office/powerpoint/2010/main" val="308346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121360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Single-responsibility Principle (SRP) states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 class should have one and only one reason to change, meaning that a class should have only one job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 How large should a function be? How about a class? What is the definition of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dirty="0"/>
            </a:br>
            <a:br>
              <a:rPr lang="en-US" sz="1100" dirty="0"/>
            </a:br>
            <a:r>
              <a:rPr lang="en-US" sz="1100" dirty="0"/>
              <a:t>UNIX philosophy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Many tools do one thing, and only one thing – very well</a:t>
            </a:r>
          </a:p>
        </p:txBody>
      </p:sp>
    </p:spTree>
    <p:extLst>
      <p:ext uri="{BB962C8B-B14F-4D97-AF65-F5344CB8AC3E}">
        <p14:creationId xmlns:p14="http://schemas.microsoft.com/office/powerpoint/2010/main" val="45813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56178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Doesn’t it feel “rude” to touch a working piece of code?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means that a class should be extendable without modifying the class itself.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78256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if mechanics didn’t follow open closed?</a:t>
            </a:r>
          </a:p>
        </p:txBody>
      </p:sp>
    </p:spTree>
    <p:extLst>
      <p:ext uri="{BB962C8B-B14F-4D97-AF65-F5344CB8AC3E}">
        <p14:creationId xmlns:p14="http://schemas.microsoft.com/office/powerpoint/2010/main" val="5108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If it looks like a duck, and quacks like a duck, then it is a duck</a:t>
            </a:r>
            <a:br>
              <a:rPr lang="en-US" sz="1100" dirty="0"/>
            </a:b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define a variable as interface instead of a concrete?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List&lt;String&gt; ducks = new </a:t>
            </a:r>
            <a:r>
              <a:rPr lang="en-US" sz="1100" dirty="0" err="1"/>
              <a:t>ArrayList</a:t>
            </a:r>
            <a:r>
              <a:rPr lang="en-US" sz="1100" dirty="0"/>
              <a:t>&lt;Ducks&gt;();</a:t>
            </a:r>
          </a:p>
        </p:txBody>
      </p:sp>
    </p:spTree>
    <p:extLst>
      <p:ext uri="{BB962C8B-B14F-4D97-AF65-F5344CB8AC3E}">
        <p14:creationId xmlns:p14="http://schemas.microsoft.com/office/powerpoint/2010/main" val="221883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Is this a Duck?</a:t>
            </a:r>
          </a:p>
        </p:txBody>
      </p:sp>
    </p:spTree>
    <p:extLst>
      <p:ext uri="{BB962C8B-B14F-4D97-AF65-F5344CB8AC3E}">
        <p14:creationId xmlns:p14="http://schemas.microsoft.com/office/powerpoint/2010/main" val="1111008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want smaller specialized interfaces?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ever been in a project where there was just one interface for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Class littered with stubs of not implemented exceptions</a:t>
            </a:r>
          </a:p>
        </p:txBody>
      </p:sp>
    </p:spTree>
    <p:extLst>
      <p:ext uri="{BB962C8B-B14F-4D97-AF65-F5344CB8AC3E}">
        <p14:creationId xmlns:p14="http://schemas.microsoft.com/office/powerpoint/2010/main" val="2084212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useful is this really?</a:t>
            </a:r>
          </a:p>
        </p:txBody>
      </p:sp>
    </p:spTree>
    <p:extLst>
      <p:ext uri="{BB962C8B-B14F-4D97-AF65-F5344CB8AC3E}">
        <p14:creationId xmlns:p14="http://schemas.microsoft.com/office/powerpoint/2010/main" val="2734640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does inverting our dependency </a:t>
            </a:r>
            <a:r>
              <a:rPr lang="en-US" sz="1100" dirty="0" err="1"/>
              <a:t>meany</a:t>
            </a:r>
            <a:r>
              <a:rPr lang="en-US" sz="110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do you test a class which has </a:t>
            </a:r>
            <a:r>
              <a:rPr lang="en-US" sz="1100" dirty="0" err="1"/>
              <a:t>acess</a:t>
            </a:r>
            <a:r>
              <a:rPr lang="en-US" sz="1100" dirty="0"/>
              <a:t> to some global context?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Why not just pass that into the class itself in the constructor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is the ROOT OF ALL EVIL in legacy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Every time you “new” inside of a class, you are FORCING it to depend on that specific implementation</a:t>
            </a:r>
          </a:p>
        </p:txBody>
      </p:sp>
    </p:spTree>
    <p:extLst>
      <p:ext uri="{BB962C8B-B14F-4D97-AF65-F5344CB8AC3E}">
        <p14:creationId xmlns:p14="http://schemas.microsoft.com/office/powerpoint/2010/main" val="233659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The socket does not depend upon the lamp, the lamp depends upon the socket</a:t>
            </a:r>
          </a:p>
        </p:txBody>
      </p:sp>
    </p:spTree>
    <p:extLst>
      <p:ext uri="{BB962C8B-B14F-4D97-AF65-F5344CB8AC3E}">
        <p14:creationId xmlns:p14="http://schemas.microsoft.com/office/powerpoint/2010/main" val="192814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First introduced in the book The Pragmatic Programmer.</a:t>
            </a:r>
            <a:br>
              <a:rPr lang="en-US" sz="1100" dirty="0"/>
            </a:br>
            <a:r>
              <a:rPr lang="en-US" sz="1100" dirty="0"/>
              <a:t>The principle itself was known and applied before this book came to life; but the Pragmatic Programmer defined it precisely and coined its name.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is duplication the root of all evil?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not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Opposite of DRY is WET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 - Write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E -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 - Twice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19151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Yagni</a:t>
            </a:r>
            <a:r>
              <a:rPr lang="en-US" sz="1100" b="0" i="0" u="none" strike="noStrike" cap="none" dirty="0">
                <a:solidFill>
                  <a:srgbClr val="000000"/>
                </a:solidFill>
                <a:effectLst/>
                <a:latin typeface="Arial"/>
                <a:ea typeface="Arial"/>
                <a:cs typeface="Arial"/>
                <a:sym typeface="Arial"/>
              </a:rPr>
              <a:t> is a way to refer to the XP practice of Simple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is the cost of gold plating?</a:t>
            </a: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benefit does this give us?</a:t>
            </a:r>
            <a:endParaRPr lang="en-US" sz="1100" dirty="0"/>
          </a:p>
        </p:txBody>
      </p:sp>
    </p:spTree>
    <p:extLst>
      <p:ext uri="{BB962C8B-B14F-4D97-AF65-F5344CB8AC3E}">
        <p14:creationId xmlns:p14="http://schemas.microsoft.com/office/powerpoint/2010/main" val="458725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are names so important?</a:t>
            </a:r>
          </a:p>
        </p:txBody>
      </p:sp>
    </p:spTree>
    <p:extLst>
      <p:ext uri="{BB962C8B-B14F-4D97-AF65-F5344CB8AC3E}">
        <p14:creationId xmlns:p14="http://schemas.microsoft.com/office/powerpoint/2010/main" val="151289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290m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https://</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RomanCalculator</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“As a Roman Bookkeeper I want to add Roman numbers because doing it manually is too tedious.” Given the Roman numerals, (IVXLCDM which mean one, five, ten, fifty, hundred, </a:t>
            </a:r>
            <a:r>
              <a:rPr lang="en-US" sz="1800" dirty="0" err="1"/>
              <a:t>fivehundred</a:t>
            </a:r>
            <a:r>
              <a:rPr lang="en-US" sz="1800" dirty="0"/>
              <a:t> and a thousand respectively), create two numbers and add them. As we are in Ancient Rome there is no such thing as decimals or int, we need to do this with the strings. An example would be “XIV” + “LX” = “LXXIV”</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There are some rules to a Roman number:</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Numerals can be concatenated to form a larger numeral (“XX” + “II” = “XXII”)</a:t>
            </a:r>
          </a:p>
          <a:p>
            <a:pPr marL="0" lvl="0" indent="0" algn="l" rtl="0">
              <a:spcBef>
                <a:spcPts val="0"/>
              </a:spcBef>
              <a:spcAft>
                <a:spcPts val="0"/>
              </a:spcAft>
              <a:buNone/>
            </a:pPr>
            <a:r>
              <a:rPr lang="en-US" sz="1800" dirty="0"/>
              <a:t>If a lesser numeral is put before a bigger it means subtraction of the lesser from the bigger (“IV” means four, “CM” means </a:t>
            </a:r>
            <a:r>
              <a:rPr lang="en-US" sz="1800" dirty="0" err="1"/>
              <a:t>ninehundred</a:t>
            </a:r>
            <a:r>
              <a:rPr lang="en-US" sz="1800" dirty="0"/>
              <a:t>)</a:t>
            </a:r>
          </a:p>
          <a:p>
            <a:pPr marL="0" lvl="0" indent="0" algn="l" rtl="0">
              <a:spcBef>
                <a:spcPts val="0"/>
              </a:spcBef>
              <a:spcAft>
                <a:spcPts val="0"/>
              </a:spcAft>
              <a:buNone/>
            </a:pPr>
            <a:r>
              <a:rPr lang="en-US" sz="1800" dirty="0"/>
              <a:t>If the numeral is I, X or C you can’t have more than three (“II” + “II” = “IV”)</a:t>
            </a:r>
          </a:p>
          <a:p>
            <a:pPr marL="0" lvl="0" indent="0" algn="l" rtl="0">
              <a:spcBef>
                <a:spcPts val="0"/>
              </a:spcBef>
              <a:spcAft>
                <a:spcPts val="0"/>
              </a:spcAft>
              <a:buNone/>
            </a:pPr>
            <a:r>
              <a:rPr lang="en-US" sz="1800" dirty="0"/>
              <a:t>If the numeral is V, L or D you can’t have more than one (“D” + “D” = “M”)</a:t>
            </a:r>
          </a:p>
        </p:txBody>
      </p:sp>
    </p:spTree>
    <p:extLst>
      <p:ext uri="{BB962C8B-B14F-4D97-AF65-F5344CB8AC3E}">
        <p14:creationId xmlns:p14="http://schemas.microsoft.com/office/powerpoint/2010/main" val="1913200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class solutions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 little bit more complicated than Fizz Buzz…</a:t>
            </a:r>
          </a:p>
          <a:p>
            <a:pPr marL="0" lvl="0" indent="0" algn="l" rtl="0">
              <a:spcBef>
                <a:spcPts val="0"/>
              </a:spcBef>
              <a:spcAft>
                <a:spcPts val="0"/>
              </a:spcAft>
              <a:buNone/>
            </a:pPr>
            <a:r>
              <a:rPr lang="en-US" sz="1400" dirty="0"/>
              <a:t>Did unit tests help you out in any way?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if another character number type was added?</a:t>
            </a:r>
          </a:p>
          <a:p>
            <a:pPr marL="0" lvl="0" indent="0" algn="l" rtl="0">
              <a:spcBef>
                <a:spcPts val="0"/>
              </a:spcBef>
              <a:spcAft>
                <a:spcPts val="0"/>
              </a:spcAft>
              <a:buNone/>
            </a:pPr>
            <a:r>
              <a:rPr lang="en-US" sz="1400" dirty="0"/>
              <a:t>Would you be confident you could update your solution to accommodate?</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405m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Create a program, which, given a valid sequence of rolls for one line of American Ten-Pin Bowling, produces the total score for the game. Here are some things that the program will not do:</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We will not check for valid rolls.</a:t>
            </a:r>
          </a:p>
          <a:p>
            <a:pPr marL="0" lvl="0" indent="0" algn="l" rtl="0">
              <a:spcBef>
                <a:spcPts val="0"/>
              </a:spcBef>
              <a:spcAft>
                <a:spcPts val="0"/>
              </a:spcAft>
              <a:buNone/>
            </a:pPr>
            <a:r>
              <a:rPr lang="en-US" sz="1800" dirty="0"/>
              <a:t>- We will not check for correct number of rolls and frames.</a:t>
            </a:r>
          </a:p>
          <a:p>
            <a:pPr marL="0" lvl="0" indent="0" algn="l" rtl="0">
              <a:spcBef>
                <a:spcPts val="0"/>
              </a:spcBef>
              <a:spcAft>
                <a:spcPts val="0"/>
              </a:spcAft>
              <a:buNone/>
            </a:pPr>
            <a:r>
              <a:rPr lang="en-US" sz="1800" dirty="0"/>
              <a:t>- We will not provide scores for intermediate frames.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Depending on the application, this might or might not be a valid way to define a complete story, but we do it here for purposes of keeping the kata light. I think you’ll see that improvements like those above would go in readily if they were needed for real.</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We can briefly summarize the scoring for this form of bowling:</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Each game, or “line” of bowling, includes ten turns, or “frames” for the bowler.</a:t>
            </a:r>
          </a:p>
          <a:p>
            <a:pPr marL="0" lvl="0" indent="0" algn="l" rtl="0">
              <a:spcBef>
                <a:spcPts val="0"/>
              </a:spcBef>
              <a:spcAft>
                <a:spcPts val="0"/>
              </a:spcAft>
              <a:buNone/>
            </a:pPr>
            <a:r>
              <a:rPr lang="en-US" sz="1800" dirty="0"/>
              <a:t>- In each frame, the bowler gets up to two tries to knock down all the pins.</a:t>
            </a:r>
          </a:p>
          <a:p>
            <a:pPr marL="0" lvl="0" indent="0" algn="l" rtl="0">
              <a:spcBef>
                <a:spcPts val="0"/>
              </a:spcBef>
              <a:spcAft>
                <a:spcPts val="0"/>
              </a:spcAft>
              <a:buNone/>
            </a:pPr>
            <a:r>
              <a:rPr lang="en-US" sz="1800" dirty="0"/>
              <a:t>- If in two tries, he fails to knock them all down, his score for that frame is the total number of pins knocked down in his two tries.</a:t>
            </a:r>
          </a:p>
          <a:p>
            <a:pPr marL="0" lvl="0" indent="0" algn="l" rtl="0">
              <a:spcBef>
                <a:spcPts val="0"/>
              </a:spcBef>
              <a:spcAft>
                <a:spcPts val="0"/>
              </a:spcAft>
              <a:buNone/>
            </a:pPr>
            <a:r>
              <a:rPr lang="en-US" sz="1800" dirty="0"/>
              <a:t>- If in two tries he knocks them all down, this is called a “spare” and his score for the frame is ten plus the number of pins knocked down on his next throw (in his next turn).</a:t>
            </a:r>
          </a:p>
          <a:p>
            <a:pPr marL="0" lvl="0" indent="0" algn="l" rtl="0">
              <a:spcBef>
                <a:spcPts val="0"/>
              </a:spcBef>
              <a:spcAft>
                <a:spcPts val="0"/>
              </a:spcAft>
              <a:buNone/>
            </a:pPr>
            <a:r>
              <a:rPr lang="en-US" sz="1800" dirty="0"/>
              <a:t>- If on his first try in the frame he knocks down all the pins, this is called a “strike”. His turn is over, and his score for the frame is ten plus the simple total of the pins knocked down in his next two rolls.</a:t>
            </a:r>
          </a:p>
          <a:p>
            <a:pPr marL="0" lvl="0" indent="0" algn="l" rtl="0">
              <a:spcBef>
                <a:spcPts val="0"/>
              </a:spcBef>
              <a:spcAft>
                <a:spcPts val="0"/>
              </a:spcAft>
              <a:buNone/>
            </a:pPr>
            <a:r>
              <a:rPr lang="en-US" sz="1800" dirty="0"/>
              <a:t>- If he gets a spare or strike in the last (tenth) frame, the bowler gets to throw one or two more bonus balls, respectively. These bonus throws are taken as part of the same turn. If the bonus throws knock down all the pins, the process does not repeat: the bonus throws are only used to calculate the score of the final frame.</a:t>
            </a:r>
          </a:p>
          <a:p>
            <a:pPr marL="0" lvl="0" indent="0" algn="l" rtl="0">
              <a:spcBef>
                <a:spcPts val="0"/>
              </a:spcBef>
              <a:spcAft>
                <a:spcPts val="0"/>
              </a:spcAft>
              <a:buNone/>
            </a:pPr>
            <a:r>
              <a:rPr lang="en-US" sz="1800" dirty="0"/>
              <a:t>- The game score is the total of all frame scores.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More info on the rules at: [How to Score for Bowling](https://</a:t>
            </a:r>
            <a:r>
              <a:rPr lang="en-US" sz="1800" dirty="0" err="1"/>
              <a:t>www.topendsports.com</a:t>
            </a:r>
            <a:r>
              <a:rPr lang="en-US" sz="1800" dirty="0"/>
              <a:t>/sport/tenpin/</a:t>
            </a:r>
            <a:r>
              <a:rPr lang="en-US" sz="1800" dirty="0" err="1"/>
              <a:t>scoring.htm</a:t>
            </a:r>
            <a:r>
              <a:rPr lang="en-US" sz="1800" dirty="0"/>
              <a:t>)</a:t>
            </a:r>
          </a:p>
        </p:txBody>
      </p:sp>
    </p:spTree>
    <p:extLst>
      <p:ext uri="{BB962C8B-B14F-4D97-AF65-F5344CB8AC3E}">
        <p14:creationId xmlns:p14="http://schemas.microsoft.com/office/powerpoint/2010/main" val="2429812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420m</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Retrospective / Reflect (if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30m</a:t>
            </a:r>
          </a:p>
        </p:txBody>
      </p:sp>
    </p:spTree>
    <p:extLst>
      <p:ext uri="{BB962C8B-B14F-4D97-AF65-F5344CB8AC3E}">
        <p14:creationId xmlns:p14="http://schemas.microsoft.com/office/powerpoint/2010/main" val="2037935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extLst>
      <p:ext uri="{BB962C8B-B14F-4D97-AF65-F5344CB8AC3E}">
        <p14:creationId xmlns:p14="http://schemas.microsoft.com/office/powerpoint/2010/main" val="388519135"/>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6"/>
        <p:cNvGrpSpPr/>
        <p:nvPr/>
      </p:nvGrpSpPr>
      <p:grpSpPr>
        <a:xfrm>
          <a:off x="0" y="0"/>
          <a:ext cx="0" cy="0"/>
          <a:chOff x="0" y="0"/>
          <a:chExt cx="0" cy="0"/>
        </a:xfrm>
      </p:grpSpPr>
      <p:sp>
        <p:nvSpPr>
          <p:cNvPr id="147" name="Google Shape;147;g528d11e717_1_2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8" name="Google Shape;148;g528d11e717_1_2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3"/>
        <p:cNvGrpSpPr/>
        <p:nvPr/>
      </p:nvGrpSpPr>
      <p:grpSpPr>
        <a:xfrm>
          <a:off x="0" y="0"/>
          <a:ext cx="0" cy="0"/>
          <a:chOff x="0" y="0"/>
          <a:chExt cx="0" cy="0"/>
        </a:xfrm>
      </p:grpSpPr>
      <p:sp>
        <p:nvSpPr>
          <p:cNvPr id="154" name="Google Shape;154;g528d11e717_1_2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55" name="Google Shape;155;g528d11e717_1_2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0"/>
        <p:cNvGrpSpPr/>
        <p:nvPr/>
      </p:nvGrpSpPr>
      <p:grpSpPr>
        <a:xfrm>
          <a:off x="0" y="0"/>
          <a:ext cx="0" cy="0"/>
          <a:chOff x="0" y="0"/>
          <a:chExt cx="0" cy="0"/>
        </a:xfrm>
      </p:grpSpPr>
      <p:sp>
        <p:nvSpPr>
          <p:cNvPr id="161" name="Google Shape;161;g528d11e717_1_1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2" name="Google Shape;162;g528d11e717_1_1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d11e71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d11e71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7"/>
        <p:cNvGrpSpPr/>
        <p:nvPr/>
      </p:nvGrpSpPr>
      <p:grpSpPr>
        <a:xfrm>
          <a:off x="0" y="0"/>
          <a:ext cx="0" cy="0"/>
          <a:chOff x="0" y="0"/>
          <a:chExt cx="0" cy="0"/>
        </a:xfrm>
      </p:grpSpPr>
      <p:sp>
        <p:nvSpPr>
          <p:cNvPr id="188" name="Google Shape;188;g5009ea1cf7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9" name="Google Shape;189;g5009ea1cf7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dirty="0" err="1">
                <a:latin typeface="Helvetica Neue"/>
                <a:ea typeface="Helvetica Neue"/>
                <a:cs typeface="Helvetica Neue"/>
                <a:sym typeface="Helvetica Neue"/>
              </a:rPr>
              <a:t>xUnit</a:t>
            </a:r>
            <a:r>
              <a:rPr lang="en-US" sz="1800" dirty="0">
                <a:latin typeface="Helvetica Neue"/>
                <a:ea typeface="Helvetica Neue"/>
                <a:cs typeface="Helvetica Neue"/>
                <a:sym typeface="Helvetica Neue"/>
              </a:rPr>
              <a:t> is the collective name for several unit testing frameworks that derive their structure and functionality from Smalltalk's </a:t>
            </a:r>
            <a:r>
              <a:rPr lang="en-US" sz="1800" dirty="0" err="1">
                <a:latin typeface="Helvetica Neue"/>
                <a:ea typeface="Helvetica Neue"/>
                <a:cs typeface="Helvetica Neue"/>
                <a:sym typeface="Helvetica Neue"/>
              </a:rPr>
              <a:t>SUnit</a:t>
            </a: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SUnit</a:t>
            </a:r>
            <a:r>
              <a:rPr lang="en-US" sz="1800" dirty="0">
                <a:latin typeface="Helvetica Neue"/>
                <a:ea typeface="Helvetica Neue"/>
                <a:cs typeface="Helvetica Neue"/>
                <a:sym typeface="Helvetica Neue"/>
              </a:rPr>
              <a:t>, designed by Kent Beck in 1998</a:t>
            </a:r>
            <a:endParaRPr sz="1800" dirty="0">
              <a:latin typeface="Helvetica Neue"/>
              <a:ea typeface="Helvetica Neue"/>
              <a:cs typeface="Helvetica Neue"/>
              <a:sym typeface="Helvetica Neue"/>
            </a:endParaRPr>
          </a:p>
          <a:p>
            <a:pPr marL="0" lvl="0" indent="0" algn="l" rtl="0">
              <a:spcBef>
                <a:spcPts val="0"/>
              </a:spcBef>
              <a:spcAft>
                <a:spcPts val="0"/>
              </a:spcAft>
              <a:buNone/>
            </a:pP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We are using </a:t>
            </a:r>
            <a:r>
              <a:rPr lang="en-US" sz="1800" dirty="0" err="1">
                <a:latin typeface="Helvetica Neue"/>
                <a:ea typeface="Helvetica Neue"/>
                <a:cs typeface="Helvetica Neue"/>
                <a:sym typeface="Helvetica Neue"/>
              </a:rPr>
              <a:t>MiniTest</a:t>
            </a:r>
            <a:r>
              <a:rPr lang="en-US" sz="1800" dirty="0">
                <a:latin typeface="Helvetica Neue"/>
                <a:ea typeface="Helvetica Neue"/>
                <a:cs typeface="Helvetica Neue"/>
                <a:sym typeface="Helvetica Neue"/>
              </a:rPr>
              <a:t> for this course</a:t>
            </a:r>
            <a:endParaRPr sz="1800" dirty="0">
              <a:latin typeface="Helvetica Neue"/>
              <a:ea typeface="Helvetica Neue"/>
              <a:cs typeface="Helvetica Neue"/>
              <a:sym typeface="Helvetica Neue"/>
            </a:endParaRP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4"/>
        <p:cNvGrpSpPr/>
        <p:nvPr/>
      </p:nvGrpSpPr>
      <p:grpSpPr>
        <a:xfrm>
          <a:off x="0" y="0"/>
          <a:ext cx="0" cy="0"/>
          <a:chOff x="0" y="0"/>
          <a:chExt cx="0" cy="0"/>
        </a:xfrm>
      </p:grpSpPr>
      <p:sp>
        <p:nvSpPr>
          <p:cNvPr id="195" name="Google Shape;195;g528d11e717_1_2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96" name="Google Shape;196;g528d11e717_1_2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xUnit is the collective name for several unit testing frameworks that derive their structure and functionality from Smalltalk's SUnit. SUnit, designed by Kent Beck in 1998</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We are using MiniTest for this course</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9"/>
        <p:cNvGrpSpPr/>
        <p:nvPr/>
      </p:nvGrpSpPr>
      <p:grpSpPr>
        <a:xfrm>
          <a:off x="0" y="0"/>
          <a:ext cx="0" cy="0"/>
          <a:chOff x="0" y="0"/>
          <a:chExt cx="0" cy="0"/>
        </a:xfrm>
      </p:grpSpPr>
      <p:sp>
        <p:nvSpPr>
          <p:cNvPr id="310" name="Google Shape;310;g4f2dcd8390_0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11" name="Google Shape;311;g4f2dcd8390_0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#require 'minitest/pride' - Colorize test output</a:t>
            </a:r>
            <a:endParaRPr sz="20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2000">
                <a:solidFill>
                  <a:schemeClr val="dk1"/>
                </a:solidFill>
                <a:latin typeface="Helvetica Neue"/>
                <a:ea typeface="Helvetica Neue"/>
                <a:cs typeface="Helvetica Neue"/>
                <a:sym typeface="Helvetica Neue"/>
              </a:rPr>
              <a:t>#require 'minitest/hell' - Multi-threaded test execution</a:t>
            </a:r>
            <a:endParaRPr sz="20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is testing performed currently?</a:t>
            </a:r>
          </a:p>
          <a:p>
            <a:pPr marL="0" lvl="0" indent="0" algn="l" rtl="0">
              <a:spcBef>
                <a:spcPts val="0"/>
              </a:spcBef>
              <a:spcAft>
                <a:spcPts val="0"/>
              </a:spcAft>
              <a:buNone/>
            </a:pPr>
            <a:r>
              <a:rPr lang="en-US" sz="1800" dirty="0"/>
              <a:t>Why Test First, not Test After?</a:t>
            </a:r>
          </a:p>
          <a:p>
            <a:pPr marL="0" lvl="0" indent="0" algn="l" rtl="0">
              <a:spcBef>
                <a:spcPts val="0"/>
              </a:spcBef>
              <a:spcAft>
                <a:spcPts val="0"/>
              </a:spcAft>
              <a:buNone/>
            </a:pPr>
            <a:br>
              <a:rPr lang="en-US" sz="1800" dirty="0"/>
            </a:br>
            <a:r>
              <a:rPr lang="en-US" sz="1800" dirty="0"/>
              <a:t>We are here to learn to write tests and use those tests to drive our design.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a:p>
            <a:pPr marL="0" lvl="0" indent="0" algn="l" rtl="0">
              <a:spcBef>
                <a:spcPts val="0"/>
              </a:spcBef>
              <a:spcAft>
                <a:spcPts val="0"/>
              </a:spcAft>
              <a:buNone/>
            </a:pPr>
            <a:endParaRPr lang="en-US" sz="1800" dirty="0"/>
          </a:p>
          <a:p>
            <a:pPr marL="285750" lvl="0" indent="-285750" algn="l" rtl="0">
              <a:spcBef>
                <a:spcPts val="0"/>
              </a:spcBef>
              <a:spcAft>
                <a:spcPts val="0"/>
              </a:spcAft>
            </a:pPr>
            <a:r>
              <a:rPr lang="en-US" sz="1800" dirty="0"/>
              <a:t>Has anyone been on a project using TDD?</a:t>
            </a:r>
          </a:p>
          <a:p>
            <a:pPr marL="285750" lvl="0" indent="-285750" algn="l" rtl="0">
              <a:spcBef>
                <a:spcPts val="0"/>
              </a:spcBef>
              <a:spcAft>
                <a:spcPts val="0"/>
              </a:spcAft>
            </a:pPr>
            <a:r>
              <a:rPr lang="en-US" sz="1800" dirty="0"/>
              <a:t>Has anyone worked on a legacy project?</a:t>
            </a:r>
          </a:p>
          <a:p>
            <a:pPr marL="742950" lvl="1" indent="-285750" algn="l" rtl="0">
              <a:spcBef>
                <a:spcPts val="0"/>
              </a:spcBef>
              <a:spcAft>
                <a:spcPts val="0"/>
              </a:spcAft>
            </a:pPr>
            <a:r>
              <a:rPr lang="en-US" sz="1800" dirty="0"/>
              <a:t>Touch one thing over here, and something breaks over there</a:t>
            </a:r>
          </a:p>
          <a:p>
            <a:pPr marL="285750" lvl="0" indent="-285750" algn="l" rtl="0">
              <a:spcBef>
                <a:spcPts val="0"/>
              </a:spcBef>
              <a:spcAft>
                <a:spcPts val="0"/>
              </a:spcAft>
            </a:pPr>
            <a:endParaRPr lang="en-US" sz="1800" dirty="0"/>
          </a:p>
        </p:txBody>
      </p:sp>
    </p:spTree>
    <p:extLst>
      <p:ext uri="{BB962C8B-B14F-4D97-AF65-F5344CB8AC3E}">
        <p14:creationId xmlns:p14="http://schemas.microsoft.com/office/powerpoint/2010/main" val="1022632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23"/>
        <p:cNvGrpSpPr/>
        <p:nvPr/>
      </p:nvGrpSpPr>
      <p:grpSpPr>
        <a:xfrm>
          <a:off x="0" y="0"/>
          <a:ext cx="0" cy="0"/>
          <a:chOff x="0" y="0"/>
          <a:chExt cx="0" cy="0"/>
        </a:xfrm>
      </p:grpSpPr>
      <p:sp>
        <p:nvSpPr>
          <p:cNvPr id="324" name="Google Shape;324;g4f2dcd8390_0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25" name="Google Shape;325;g4f2dcd8390_0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39"/>
        <p:cNvGrpSpPr/>
        <p:nvPr/>
      </p:nvGrpSpPr>
      <p:grpSpPr>
        <a:xfrm>
          <a:off x="0" y="0"/>
          <a:ext cx="0" cy="0"/>
          <a:chOff x="0" y="0"/>
          <a:chExt cx="0" cy="0"/>
        </a:xfrm>
      </p:grpSpPr>
      <p:sp>
        <p:nvSpPr>
          <p:cNvPr id="340" name="Google Shape;340;g4f2dcd8390_0_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1" name="Google Shape;341;g4f2dcd8390_0_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Add the next test</a:t>
            </a:r>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46"/>
        <p:cNvGrpSpPr/>
        <p:nvPr/>
      </p:nvGrpSpPr>
      <p:grpSpPr>
        <a:xfrm>
          <a:off x="0" y="0"/>
          <a:ext cx="0" cy="0"/>
          <a:chOff x="0" y="0"/>
          <a:chExt cx="0" cy="0"/>
        </a:xfrm>
      </p:grpSpPr>
      <p:sp>
        <p:nvSpPr>
          <p:cNvPr id="347" name="Google Shape;347;g528d11e71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48" name="Google Shape;348;g528d11e71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a:t>Add the next test</a:t>
            </a:r>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53"/>
        <p:cNvGrpSpPr/>
        <p:nvPr/>
      </p:nvGrpSpPr>
      <p:grpSpPr>
        <a:xfrm>
          <a:off x="0" y="0"/>
          <a:ext cx="0" cy="0"/>
          <a:chOff x="0" y="0"/>
          <a:chExt cx="0" cy="0"/>
        </a:xfrm>
      </p:grpSpPr>
      <p:sp>
        <p:nvSpPr>
          <p:cNvPr id="354" name="Google Shape;354;g4cdc68366f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55" name="Google Shape;355;g4cdc68366f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Talk about the test output, Green dot passed test, Red F assert failure, Red E compile error...</a:t>
            </a:r>
            <a:endParaRPr sz="1800"/>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0"/>
        <p:cNvGrpSpPr/>
        <p:nvPr/>
      </p:nvGrpSpPr>
      <p:grpSpPr>
        <a:xfrm>
          <a:off x="0" y="0"/>
          <a:ext cx="0" cy="0"/>
          <a:chOff x="0" y="0"/>
          <a:chExt cx="0" cy="0"/>
        </a:xfrm>
      </p:grpSpPr>
      <p:sp>
        <p:nvSpPr>
          <p:cNvPr id="361" name="Google Shape;361;g528d11e717_2_3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2" name="Google Shape;362;g528d11e717_2_3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Talk about the test output, Green dot passed test, Red F assert failure, Red E compile error...</a:t>
            </a:r>
            <a:endParaRPr sz="180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67"/>
        <p:cNvGrpSpPr/>
        <p:nvPr/>
      </p:nvGrpSpPr>
      <p:grpSpPr>
        <a:xfrm>
          <a:off x="0" y="0"/>
          <a:ext cx="0" cy="0"/>
          <a:chOff x="0" y="0"/>
          <a:chExt cx="0" cy="0"/>
        </a:xfrm>
      </p:grpSpPr>
      <p:sp>
        <p:nvSpPr>
          <p:cNvPr id="368" name="Google Shape;368;g4cdc68366f_0_6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69" name="Google Shape;369;g4cdc68366f_0_6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3"/>
        <p:cNvGrpSpPr/>
        <p:nvPr/>
      </p:nvGrpSpPr>
      <p:grpSpPr>
        <a:xfrm>
          <a:off x="0" y="0"/>
          <a:ext cx="0" cy="0"/>
          <a:chOff x="0" y="0"/>
          <a:chExt cx="0" cy="0"/>
        </a:xfrm>
      </p:grpSpPr>
      <p:sp>
        <p:nvSpPr>
          <p:cNvPr id="374" name="Google Shape;374;g528d11e717_2_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5" name="Google Shape;375;g528d11e717_2_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9"/>
        <p:cNvGrpSpPr/>
        <p:nvPr/>
      </p:nvGrpSpPr>
      <p:grpSpPr>
        <a:xfrm>
          <a:off x="0" y="0"/>
          <a:ext cx="0" cy="0"/>
          <a:chOff x="0" y="0"/>
          <a:chExt cx="0" cy="0"/>
        </a:xfrm>
      </p:grpSpPr>
      <p:sp>
        <p:nvSpPr>
          <p:cNvPr id="380" name="Google Shape;380;g4cdc68366f_0_7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1" name="Google Shape;381;g4cdc68366f_0_7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6"/>
        <p:cNvGrpSpPr/>
        <p:nvPr/>
      </p:nvGrpSpPr>
      <p:grpSpPr>
        <a:xfrm>
          <a:off x="0" y="0"/>
          <a:ext cx="0" cy="0"/>
          <a:chOff x="0" y="0"/>
          <a:chExt cx="0" cy="0"/>
        </a:xfrm>
      </p:grpSpPr>
      <p:sp>
        <p:nvSpPr>
          <p:cNvPr id="387" name="Google Shape;387;g528d11e717_2_4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8" name="Google Shape;388;g528d11e717_2_4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3"/>
        <p:cNvGrpSpPr/>
        <p:nvPr/>
      </p:nvGrpSpPr>
      <p:grpSpPr>
        <a:xfrm>
          <a:off x="0" y="0"/>
          <a:ext cx="0" cy="0"/>
          <a:chOff x="0" y="0"/>
          <a:chExt cx="0" cy="0"/>
        </a:xfrm>
      </p:grpSpPr>
      <p:sp>
        <p:nvSpPr>
          <p:cNvPr id="394" name="Google Shape;394;g4cdc68366f_0_8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5" name="Google Shape;395;g4cdc68366f_0_8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Contrived refactor just to demonstrate that we are safe to muck with the code as we are covered by the tests</a:t>
            </a:r>
            <a:endParaRPr sz="1800">
              <a:latin typeface="Helvetica Neue"/>
              <a:ea typeface="Helvetica Neue"/>
              <a:cs typeface="Helvetica Neue"/>
              <a:sym typeface="Helvetica Neue"/>
            </a:endParaRP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solidFill>
                  <a:srgbClr val="3F3F3F"/>
                </a:solidFill>
                <a:latin typeface="Avenir"/>
                <a:ea typeface="Avenir"/>
                <a:cs typeface="Avenir"/>
                <a:sym typeface="Avenir"/>
              </a:rPr>
              <a:t>10m : 35m</a:t>
            </a:r>
          </a:p>
          <a:p>
            <a:pPr marL="0" lvl="0" indent="0" algn="l" rtl="0">
              <a:spcBef>
                <a:spcPts val="0"/>
              </a:spcBef>
              <a:spcAft>
                <a:spcPts val="0"/>
              </a:spcAft>
              <a:buClr>
                <a:schemeClr val="dk1"/>
              </a:buClr>
              <a:buSzPts val="1100"/>
              <a:buFont typeface="Arial"/>
              <a:buNone/>
            </a:pPr>
            <a:br>
              <a:rPr lang="en-US" b="0" dirty="0">
                <a:solidFill>
                  <a:srgbClr val="3F3F3F"/>
                </a:solidFill>
                <a:latin typeface="Avenir"/>
                <a:ea typeface="Avenir"/>
                <a:cs typeface="Avenir"/>
                <a:sym typeface="Avenir"/>
              </a:rPr>
            </a:br>
            <a:r>
              <a:rPr lang="en-US" b="0" dirty="0">
                <a:solidFill>
                  <a:srgbClr val="3F3F3F"/>
                </a:solidFill>
                <a:latin typeface="Avenir"/>
                <a:ea typeface="Avenir"/>
                <a:cs typeface="Avenir"/>
                <a:sym typeface="Avenir"/>
              </a:rPr>
              <a:t>--- What</a:t>
            </a:r>
          </a:p>
          <a:p>
            <a:pPr marL="0" lvl="0" indent="0" algn="l" rtl="0">
              <a:spcBef>
                <a:spcPts val="0"/>
              </a:spcBef>
              <a:spcAft>
                <a:spcPts val="0"/>
              </a:spcAft>
              <a:buClr>
                <a:schemeClr val="dk1"/>
              </a:buClr>
              <a:buSzPts val="1100"/>
              <a:buFont typeface="Arial"/>
              <a:buNone/>
            </a:pPr>
            <a:br>
              <a:rPr lang="en-US" b="1" dirty="0">
                <a:solidFill>
                  <a:srgbClr val="3F3F3F"/>
                </a:solidFill>
                <a:latin typeface="Avenir"/>
                <a:ea typeface="Avenir"/>
                <a:cs typeface="Avenir"/>
                <a:sym typeface="Avenir"/>
              </a:rPr>
            </a:br>
            <a:r>
              <a:rPr lang="en-US" b="1" dirty="0">
                <a:solidFill>
                  <a:srgbClr val="3F3F3F"/>
                </a:solidFill>
                <a:latin typeface="Avenir"/>
                <a:ea typeface="Avenir"/>
                <a:cs typeface="Avenir"/>
                <a:sym typeface="Avenir"/>
              </a:rPr>
              <a:t>Test-driven development (TDD)</a:t>
            </a:r>
            <a:r>
              <a:rPr lang="en-US" dirty="0">
                <a:solidFill>
                  <a:srgbClr val="3F3F3F"/>
                </a:solidFill>
                <a:latin typeface="Avenir"/>
                <a:ea typeface="Avenir"/>
                <a:cs typeface="Avenir"/>
                <a:sym typeface="Avenir"/>
              </a:rPr>
              <a:t> is a </a:t>
            </a:r>
            <a:r>
              <a:rPr lang="en-US" dirty="0">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dirty="0">
                <a:solidFill>
                  <a:srgbClr val="3F3F3F"/>
                </a:solidFill>
                <a:latin typeface="Avenir"/>
                <a:ea typeface="Avenir"/>
                <a:cs typeface="Avenir"/>
                <a:sym typeface="Avenir"/>
              </a:rPr>
              <a:t> that relies on the repetition of a very short development cycle: </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dirty="0">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This is opposed to software development that allows software to be added that is not proven to meet requirements.</a:t>
            </a:r>
          </a:p>
          <a:p>
            <a:pPr marL="0" lvl="0" indent="0" algn="l" rtl="0">
              <a:spcBef>
                <a:spcPts val="0"/>
              </a:spcBef>
              <a:spcAft>
                <a:spcPts val="0"/>
              </a:spcAft>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 Discipline</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TDD is a discipline, disciplines are arbitrary or at least they have arbitrary components to them. Disciplines have arbitrary behaviors that are driven by some substantial motives.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how do doctors wash their hands before surgery? Do they just go in there and wash hands like normal people do? no, there is discipline something like this. There is special brush, soap and they turn on the water and it is ten strokes across the side of fingers. You understand why they do that, there is motive behind that, but is ten the right number? could it be twelve or eight, it is arbitrary. It is just a guess, ten probably enough.</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discipline is motivated by something real. The discipline of TDD works like this, There are three rules.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 Double Entry Bookkeeping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produce documents filled with code -  arcane symbols in strange shapes and structure, no one else can read them only programmers.</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What other field, employment has problem like that? Where they construct the document that are arcane and full of symbols and every symbols have to be correct.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Accountants. How do accountants make sure that their documents are correct? They have a discipline that was invented 500 years ago, called </a:t>
            </a:r>
            <a:r>
              <a:rPr lang="en-US" sz="1100" b="0" i="0" u="sng" strike="noStrike" cap="none" dirty="0">
                <a:solidFill>
                  <a:srgbClr val="000000"/>
                </a:solidFill>
                <a:effectLst/>
                <a:latin typeface="Arial"/>
                <a:ea typeface="Arial"/>
                <a:cs typeface="Arial"/>
                <a:sym typeface="Arial"/>
                <a:hlinkClick r:id="rId4"/>
              </a:rPr>
              <a:t>Double-entry bookkeeping</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They enter everything twice. TDD is Double-entry bookkeeper, is exactly the same discipline done for precisely same reason, we say everything twice, once on test side, once on production code side, they follow execution, complimentary execution pathways they wind up with zero, zero test failed. Same discipline, Same reason, Same outcome.</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9802318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0"/>
        <p:cNvGrpSpPr/>
        <p:nvPr/>
      </p:nvGrpSpPr>
      <p:grpSpPr>
        <a:xfrm>
          <a:off x="0" y="0"/>
          <a:ext cx="0" cy="0"/>
          <a:chOff x="0" y="0"/>
          <a:chExt cx="0" cy="0"/>
        </a:xfrm>
      </p:grpSpPr>
      <p:sp>
        <p:nvSpPr>
          <p:cNvPr id="401" name="Google Shape;401;g528d11e717_2_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2" name="Google Shape;402;g528d11e717_2_5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Contrived refactor just to demonstrate that we are safe to muck with the code as we are covered by the tests</a:t>
            </a:r>
            <a:endParaRPr sz="1800">
              <a:latin typeface="Helvetica Neue"/>
              <a:ea typeface="Helvetica Neue"/>
              <a:cs typeface="Helvetica Neue"/>
              <a:sym typeface="Helvetica Neue"/>
            </a:endParaRPr>
          </a:p>
        </p:txBody>
      </p:sp>
    </p:spTree>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7"/>
        <p:cNvGrpSpPr/>
        <p:nvPr/>
      </p:nvGrpSpPr>
      <p:grpSpPr>
        <a:xfrm>
          <a:off x="0" y="0"/>
          <a:ext cx="0" cy="0"/>
          <a:chOff x="0" y="0"/>
          <a:chExt cx="0" cy="0"/>
        </a:xfrm>
      </p:grpSpPr>
      <p:sp>
        <p:nvSpPr>
          <p:cNvPr id="408" name="Google Shape;408;g4cdc68366f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9" name="Google Shape;409;g4cdc68366f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We are still green after refactoring</a:t>
            </a:r>
            <a:endParaRPr sz="1800"/>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4"/>
        <p:cNvGrpSpPr/>
        <p:nvPr/>
      </p:nvGrpSpPr>
      <p:grpSpPr>
        <a:xfrm>
          <a:off x="0" y="0"/>
          <a:ext cx="0" cy="0"/>
          <a:chOff x="0" y="0"/>
          <a:chExt cx="0" cy="0"/>
        </a:xfrm>
      </p:grpSpPr>
      <p:sp>
        <p:nvSpPr>
          <p:cNvPr id="415" name="Google Shape;415;g528d11e717_2_5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16" name="Google Shape;416;g528d11e717_2_5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t>We are still green after refactoring</a:t>
            </a:r>
            <a:endParaRPr sz="1800"/>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1"/>
        <p:cNvGrpSpPr/>
        <p:nvPr/>
      </p:nvGrpSpPr>
      <p:grpSpPr>
        <a:xfrm>
          <a:off x="0" y="0"/>
          <a:ext cx="0" cy="0"/>
          <a:chOff x="0" y="0"/>
          <a:chExt cx="0" cy="0"/>
        </a:xfrm>
      </p:grpSpPr>
      <p:sp>
        <p:nvSpPr>
          <p:cNvPr id="422" name="Google Shape;422;g528d11e717_1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3" name="Google Shape;423;g528d11e717_1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800">
                <a:latin typeface="Helvetica Neue"/>
                <a:ea typeface="Helvetica Neue"/>
                <a:cs typeface="Helvetica Neue"/>
                <a:sym typeface="Helvetica Neue"/>
              </a:rPr>
              <a:t>This is the part where we jump into a browser and go to CyberDojo.org. Do a little live coding of Bowling Game KATA</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0" lvl="0" indent="0" algn="l" rtl="0">
              <a:spcBef>
                <a:spcPts val="0"/>
              </a:spcBef>
              <a:spcAft>
                <a:spcPts val="0"/>
              </a:spcAft>
              <a:buNone/>
            </a:pPr>
            <a:r>
              <a:rPr lang="en-US" sz="1800">
                <a:latin typeface="Helvetica Neue"/>
                <a:ea typeface="Helvetica Neue"/>
                <a:cs typeface="Helvetica Neue"/>
                <a:sym typeface="Helvetica Neue"/>
              </a:rPr>
              <a:t>https://cyber-dojo.org/kata/edit/0z80Rs</a:t>
            </a:r>
            <a:endParaRPr sz="1800">
              <a:latin typeface="Helvetica Neue"/>
              <a:ea typeface="Helvetica Neue"/>
              <a:cs typeface="Helvetica Neue"/>
              <a:sym typeface="Helvetica Neue"/>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528d11e717_1_2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528d11e717_1_2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28d11e7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28d11e7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8d11e717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8d11e717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r>
              <a:rPr lang="en-US" sz="1800">
                <a:latin typeface="Helvetica Neue"/>
                <a:ea typeface="Helvetica Neue"/>
                <a:cs typeface="Helvetica Neue"/>
                <a:sym typeface="Helvetica Neue"/>
              </a:rPr>
              <a:t>Inappropriate Intimacy – One class uses the internal fields and methods of another class, knows too much about inner workings!</a:t>
            </a:r>
            <a:endParaRPr sz="1800">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highlight>
                  <a:schemeClr val="lt1"/>
                </a:highlight>
                <a:latin typeface="Helvetica Neue"/>
                <a:ea typeface="Helvetica Neue"/>
                <a:cs typeface="Helvetica Neue"/>
                <a:sym typeface="Helvetica Neue"/>
              </a:rPr>
              <a:t>5m : 40m</a:t>
            </a:r>
          </a:p>
          <a:p>
            <a:pPr marL="0" lvl="0" indent="0" algn="l" rtl="0">
              <a:spcBef>
                <a:spcPts val="0"/>
              </a:spcBef>
              <a:spcAft>
                <a:spcPts val="0"/>
              </a:spcAft>
              <a:buNone/>
            </a:pPr>
            <a:br>
              <a:rPr lang="en-US" sz="1800" dirty="0">
                <a:solidFill>
                  <a:srgbClr val="222222"/>
                </a:solidFill>
                <a:highlight>
                  <a:schemeClr val="lt1"/>
                </a:highlight>
                <a:latin typeface="Helvetica Neue"/>
                <a:ea typeface="Helvetica Neue"/>
                <a:cs typeface="Helvetica Neue"/>
                <a:sym typeface="Helvetica Neue"/>
              </a:rPr>
            </a:br>
            <a:r>
              <a:rPr lang="en-US" sz="1800" dirty="0">
                <a:solidFill>
                  <a:srgbClr val="222222"/>
                </a:solidFill>
                <a:highlight>
                  <a:schemeClr val="lt1"/>
                </a:highlight>
                <a:latin typeface="Helvetica Neue"/>
                <a:ea typeface="Helvetica Neue"/>
                <a:cs typeface="Helvetica Neue"/>
                <a:sym typeface="Helvetica Neue"/>
              </a:rPr>
              <a:t>An American comput</a:t>
            </a:r>
            <a:r>
              <a:rPr lang="en-US" sz="1800" dirty="0">
                <a:solidFill>
                  <a:schemeClr val="dk1"/>
                </a:solidFill>
                <a:highlight>
                  <a:schemeClr val="lt1"/>
                </a:highlight>
                <a:latin typeface="Helvetica Neue"/>
                <a:ea typeface="Helvetica Neue"/>
                <a:cs typeface="Helvetica Neue"/>
                <a:sym typeface="Helvetica Neue"/>
              </a:rPr>
              <a:t>er scientist</a:t>
            </a:r>
            <a:r>
              <a:rPr lang="en-US" sz="1800" dirty="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dirty="0">
                <a:solidFill>
                  <a:schemeClr val="dk1"/>
                </a:solidFill>
                <a:latin typeface="Helvetica Neue"/>
                <a:ea typeface="Helvetica Neue"/>
                <a:cs typeface="Helvetica Neue"/>
                <a:sym typeface="Helvetica Neue"/>
              </a:rPr>
              <a:t>If thought leaders believed this back in the late 60’s, why is it not common place today?</a:t>
            </a: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5"/>
        <p:cNvGrpSpPr/>
        <p:nvPr/>
      </p:nvGrpSpPr>
      <p:grpSpPr>
        <a:xfrm>
          <a:off x="0" y="0"/>
          <a:ext cx="0" cy="0"/>
          <a:chOff x="0" y="0"/>
          <a:chExt cx="0" cy="0"/>
        </a:xfrm>
      </p:grpSpPr>
      <p:sp>
        <p:nvSpPr>
          <p:cNvPr id="466" name="Google Shape;466;g528d11e717_1_2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7" name="Google Shape;467;g528d11e717_1_2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r>
              <a:rPr lang="en-US" sz="1800">
                <a:latin typeface="Helvetica Neue"/>
                <a:ea typeface="Helvetica Neue"/>
                <a:cs typeface="Helvetica Neue"/>
                <a:sym typeface="Helvetica Neue"/>
              </a:rPr>
              <a:t>Code changes during refactoring should NOT change external behavior of code</a:t>
            </a:r>
            <a:endParaRPr sz="1800">
              <a:latin typeface="Helvetica Neue"/>
              <a:ea typeface="Helvetica Neue"/>
              <a:cs typeface="Helvetica Neue"/>
              <a:sym typeface="Helvetica Neue"/>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28d11e717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28d11e717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28d11e717_1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28d11e717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28d11e717_1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28d11e717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28d11e717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28d11e717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28d11e71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28d11e71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cca00925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cca00925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cdc68366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4cdc68366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Duplicate code: Identical or very similar code exists in more than one location.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Contrived complexity: Forced usage of over complicated design patterns where simpler design would suffice.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Shotgun surgery: A single change needs to be applied to multiple classes at the same time.</a:t>
            </a:r>
            <a:endParaRPr sz="1800">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cdc68366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4cdc68366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Large class: a class that has grown too large. See God object.</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Feature envy: a class that uses methods of another class excessively.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Inappropriate intimacy: a class that has dependencies on implementation details of another class.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Excessive use of literals: these should be coded as named constants, to improve readability and to avoid programming errors.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a:solidFill>
                  <a:schemeClr val="dk1"/>
                </a:solidFill>
                <a:latin typeface="Helvetica Neue"/>
                <a:ea typeface="Helvetica Neue"/>
                <a:cs typeface="Helvetica Neue"/>
                <a:sym typeface="Helvetica Neue"/>
              </a:rPr>
              <a:t>Additionally, literals can and should be externalized into resource files/scripts, or other data stores such as databases where possible, to facilitate localization of software if it is intended to be deployed in different regions.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Cyclomatic complexity: too many branches or loops; this may indicate a function needs to be broken up into smaller functions, or that it has potential for simplification.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cdc68366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4cdc68366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Too many parameters: a long list of parameters is hard to read, and makes calling and testing the function complicated. </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It may indicate that the purpose of the function is ill-conceived and that the code should be refactored so responsibility is assigned in a more clean-cut way.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Long method: a method, function, or procedure that has grown too large.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identifiers: in particular, the use of naming conventions to provide disambiguation that should be implicit in the software architecture.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short identifiers: the name of a variable should reflect its function unless the function is obvious.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 return of data: a function or method that returns more than what each of its callers needs.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line of code: A line of code which is so long, making the code difficult to read, understand, debug, refactor, or even identify possibilities of software reuse.</a:t>
            </a: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rgbClr val="3F3F3F"/>
                </a:solidFill>
                <a:latin typeface="Helvetica Neue"/>
                <a:ea typeface="Helvetica Neue"/>
                <a:cs typeface="Helvetica Neue"/>
                <a:sym typeface="Helvetica Neue"/>
              </a:rPr>
              <a:t>5m : 45m</a:t>
            </a:r>
          </a:p>
          <a:p>
            <a:pPr marL="0" lvl="0" indent="0" algn="l" rtl="0">
              <a:spcBef>
                <a:spcPts val="0"/>
              </a:spcBef>
              <a:spcAft>
                <a:spcPts val="0"/>
              </a:spcAft>
              <a:buClr>
                <a:schemeClr val="dk1"/>
              </a:buClr>
              <a:buSzPts val="1100"/>
              <a:buFont typeface="Arial"/>
              <a:buNone/>
            </a:pPr>
            <a:br>
              <a:rPr lang="en-US" sz="1800" dirty="0">
                <a:solidFill>
                  <a:srgbClr val="3F3F3F"/>
                </a:solidFill>
                <a:latin typeface="Helvetica Neue"/>
                <a:ea typeface="Helvetica Neue"/>
                <a:cs typeface="Helvetica Neue"/>
                <a:sym typeface="Helvetica Neue"/>
              </a:rPr>
            </a:br>
            <a:r>
              <a:rPr lang="en-US" sz="1800" dirty="0">
                <a:solidFill>
                  <a:srgbClr val="3F3F3F"/>
                </a:solidFill>
                <a:latin typeface="Helvetica Neue"/>
                <a:ea typeface="Helvetica Neue"/>
                <a:cs typeface="Helvetica Neue"/>
                <a:sym typeface="Helvetica Neue"/>
              </a:rPr>
              <a:t>American software engineer </a:t>
            </a:r>
            <a:r>
              <a:rPr lang="en-US" sz="1800" dirty="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dirty="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None/>
            </a:pPr>
            <a:r>
              <a:rPr lang="en-US" dirty="0"/>
              <a:t>The </a:t>
            </a:r>
            <a:r>
              <a:rPr lang="en-US" dirty="0" err="1"/>
              <a:t>SUnit</a:t>
            </a:r>
            <a:r>
              <a:rPr lang="en-US" dirty="0"/>
              <a:t>  (later to be known as </a:t>
            </a:r>
            <a:r>
              <a:rPr lang="en-US" dirty="0" err="1"/>
              <a:t>xUnit</a:t>
            </a:r>
            <a:r>
              <a:rPr lang="en-US" dirty="0"/>
              <a:t>) was designed by Kent Beck in 1998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Automated unit testing nothing new</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But writing the tests incrementally and first is</a:t>
            </a:r>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Automation originally devised by Ward Cunningham</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Honed by Kent Beck in Smalltalk</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Incorporated as a practice of Extreme Programming (XP)</a:t>
            </a:r>
          </a:p>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3"/>
        <p:cNvGrpSpPr/>
        <p:nvPr/>
      </p:nvGrpSpPr>
      <p:grpSpPr>
        <a:xfrm>
          <a:off x="0" y="0"/>
          <a:ext cx="0" cy="0"/>
          <a:chOff x="0" y="0"/>
          <a:chExt cx="0" cy="0"/>
        </a:xfrm>
      </p:grpSpPr>
      <p:sp>
        <p:nvSpPr>
          <p:cNvPr id="534" name="Google Shape;534;g528d11e717_1_3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35" name="Google Shape;535;g528d11e717_1_3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38"/>
        <p:cNvGrpSpPr/>
        <p:nvPr/>
      </p:nvGrpSpPr>
      <p:grpSpPr>
        <a:xfrm>
          <a:off x="0" y="0"/>
          <a:ext cx="0" cy="0"/>
          <a:chOff x="0" y="0"/>
          <a:chExt cx="0" cy="0"/>
        </a:xfrm>
      </p:grpSpPr>
      <p:sp>
        <p:nvSpPr>
          <p:cNvPr id="539" name="Google Shape;539;g528d11e717_1_37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0" name="Google Shape;540;g528d11e717_1_37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Explicitly named smell: method is envious of other class</a:t>
            </a: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Tighter coupling</a:t>
            </a: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Violates “tell don’t ask”</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Payoff</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Less code duplication (if the data handling code is put in a central place).</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Better code organization (methods for handling data are next to the actual data).</a:t>
            </a:r>
            <a:endParaRPr sz="1800">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5"/>
        <p:cNvGrpSpPr/>
        <p:nvPr/>
      </p:nvGrpSpPr>
      <p:grpSpPr>
        <a:xfrm>
          <a:off x="0" y="0"/>
          <a:ext cx="0" cy="0"/>
          <a:chOff x="0" y="0"/>
          <a:chExt cx="0" cy="0"/>
        </a:xfrm>
      </p:grpSpPr>
      <p:sp>
        <p:nvSpPr>
          <p:cNvPr id="546" name="Google Shape;546;g528d11e717_1_39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7" name="Google Shape;547;g528d11e717_1_39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Payoff</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More readable, shorter code.</a:t>
            </a:r>
            <a:endParaRPr sz="1800">
              <a:latin typeface="Helvetica Neue"/>
              <a:ea typeface="Helvetica Neue"/>
              <a:cs typeface="Helvetica Neue"/>
              <a:sym typeface="Helvetica Neue"/>
            </a:endParaRPr>
          </a:p>
          <a:p>
            <a:pPr marL="914400" lvl="1" indent="-342900" algn="l" rtl="0">
              <a:spcBef>
                <a:spcPts val="0"/>
              </a:spcBef>
              <a:spcAft>
                <a:spcPts val="0"/>
              </a:spcAft>
              <a:buSzPts val="1800"/>
              <a:buFont typeface="Helvetica Neue"/>
              <a:buChar char="○"/>
            </a:pPr>
            <a:r>
              <a:rPr lang="en-US" sz="1800">
                <a:latin typeface="Helvetica Neue"/>
                <a:ea typeface="Helvetica Neue"/>
                <a:cs typeface="Helvetica Neue"/>
                <a:sym typeface="Helvetica Neue"/>
              </a:rPr>
              <a:t>Refactoring may reveal previously unnoticed duplicate code.</a:t>
            </a:r>
            <a:endParaRPr sz="1800">
              <a:latin typeface="Helvetica Neue"/>
              <a:ea typeface="Helvetica Neue"/>
              <a:cs typeface="Helvetica Neue"/>
              <a:sym typeface="Helvetica Neue"/>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8d11e717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8d11e717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9"/>
        <p:cNvGrpSpPr/>
        <p:nvPr/>
      </p:nvGrpSpPr>
      <p:grpSpPr>
        <a:xfrm>
          <a:off x="0" y="0"/>
          <a:ext cx="0" cy="0"/>
          <a:chOff x="0" y="0"/>
          <a:chExt cx="0" cy="0"/>
        </a:xfrm>
      </p:grpSpPr>
      <p:sp>
        <p:nvSpPr>
          <p:cNvPr id="560" name="Google Shape;560;g4cca009258_0_1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1" name="Google Shape;561;g4cca009258_0_1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28d11e717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28d11e717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3"/>
        <p:cNvGrpSpPr/>
        <p:nvPr/>
      </p:nvGrpSpPr>
      <p:grpSpPr>
        <a:xfrm>
          <a:off x="0" y="0"/>
          <a:ext cx="0" cy="0"/>
          <a:chOff x="0" y="0"/>
          <a:chExt cx="0" cy="0"/>
        </a:xfrm>
      </p:grpSpPr>
      <p:sp>
        <p:nvSpPr>
          <p:cNvPr id="574" name="Google Shape;574;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75" name="Google Shape;575;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78"/>
        <p:cNvGrpSpPr/>
        <p:nvPr/>
      </p:nvGrpSpPr>
      <p:grpSpPr>
        <a:xfrm>
          <a:off x="0" y="0"/>
          <a:ext cx="0" cy="0"/>
          <a:chOff x="0" y="0"/>
          <a:chExt cx="0" cy="0"/>
        </a:xfrm>
      </p:grpSpPr>
      <p:sp>
        <p:nvSpPr>
          <p:cNvPr id="579" name="Google Shape;579;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0" name="Google Shape;580;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3"/>
        <p:cNvGrpSpPr/>
        <p:nvPr/>
      </p:nvGrpSpPr>
      <p:grpSpPr>
        <a:xfrm>
          <a:off x="0" y="0"/>
          <a:ext cx="0" cy="0"/>
          <a:chOff x="0" y="0"/>
          <a:chExt cx="0" cy="0"/>
        </a:xfrm>
      </p:grpSpPr>
      <p:sp>
        <p:nvSpPr>
          <p:cNvPr id="584" name="Google Shape;584;g528d11e717_2_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85" name="Google Shape;585;g528d11e717_2_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88"/>
        <p:cNvGrpSpPr/>
        <p:nvPr/>
      </p:nvGrpSpPr>
      <p:grpSpPr>
        <a:xfrm>
          <a:off x="0" y="0"/>
          <a:ext cx="0" cy="0"/>
          <a:chOff x="0" y="0"/>
          <a:chExt cx="0" cy="0"/>
        </a:xfrm>
      </p:grpSpPr>
      <p:sp>
        <p:nvSpPr>
          <p:cNvPr id="589" name="Google Shape;589;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0" name="Google Shape;590;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3"/>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Only 1 1">
  <p:cSld name="TITLE_ONLY_1_1">
    <p:bg>
      <p:bgPr>
        <a:solidFill>
          <a:schemeClr val="accent6"/>
        </a:solid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Black">
  <p:cSld name="OBJECT_3">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7" name="Google Shape;27;p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28" name="Google Shape;28;p4"/>
          <p:cNvPicPr preferRelativeResize="0"/>
          <p:nvPr/>
        </p:nvPicPr>
        <p:blipFill>
          <a:blip r:embed="rId2">
            <a:alphaModFix/>
          </a:blip>
          <a:stretch>
            <a:fillRect/>
          </a:stretch>
        </p:blipFill>
        <p:spPr>
          <a:xfrm>
            <a:off x="457200" y="901675"/>
            <a:ext cx="7729800" cy="3312725"/>
          </a:xfrm>
          <a:prstGeom prst="rect">
            <a:avLst/>
          </a:prstGeom>
          <a:noFill/>
          <a:ln>
            <a:noFill/>
          </a:ln>
        </p:spPr>
      </p:pic>
      <p:sp>
        <p:nvSpPr>
          <p:cNvPr id="29" name="Google Shape;29;p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2 column with title">
  <p:cSld name="OBJECT_2_2_1">
    <p:spTree>
      <p:nvGrpSpPr>
        <p:cNvPr id="1" name="Shape 39"/>
        <p:cNvGrpSpPr/>
        <p:nvPr/>
      </p:nvGrpSpPr>
      <p:grpSpPr>
        <a:xfrm>
          <a:off x="0" y="0"/>
          <a:ext cx="0" cy="0"/>
          <a:chOff x="0" y="0"/>
          <a:chExt cx="0" cy="0"/>
        </a:xfrm>
      </p:grpSpPr>
      <p:sp>
        <p:nvSpPr>
          <p:cNvPr id="41" name="Google Shape;41;p7"/>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42" name="Google Shape;42;p7"/>
          <p:cNvSpPr txBox="1">
            <a:spLocks noGrp="1"/>
          </p:cNvSpPr>
          <p:nvPr>
            <p:ph type="body" idx="1"/>
          </p:nvPr>
        </p:nvSpPr>
        <p:spPr>
          <a:xfrm>
            <a:off x="457275" y="901675"/>
            <a:ext cx="3862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43" name="Google Shape;43;p7"/>
          <p:cNvSpPr txBox="1">
            <a:spLocks noGrp="1"/>
          </p:cNvSpPr>
          <p:nvPr>
            <p:ph type="body" idx="2"/>
          </p:nvPr>
        </p:nvSpPr>
        <p:spPr>
          <a:xfrm>
            <a:off x="4320075" y="901800"/>
            <a:ext cx="39750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44" name="Google Shape;44;p7"/>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Content Black">
  <p:cSld name="OBJECT_2_1">
    <p:spTree>
      <p:nvGrpSpPr>
        <p:cNvPr id="1" name="Shape 45"/>
        <p:cNvGrpSpPr/>
        <p:nvPr/>
      </p:nvGrpSpPr>
      <p:grpSpPr>
        <a:xfrm>
          <a:off x="0" y="0"/>
          <a:ext cx="0" cy="0"/>
          <a:chOff x="0" y="0"/>
          <a:chExt cx="0" cy="0"/>
        </a:xfrm>
      </p:grpSpPr>
      <p:sp>
        <p:nvSpPr>
          <p:cNvPr id="47" name="Google Shape;47;p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48" name="Google Shape;48;p8"/>
          <p:cNvPicPr preferRelativeResize="0"/>
          <p:nvPr/>
        </p:nvPicPr>
        <p:blipFill>
          <a:blip r:embed="rId2">
            <a:alphaModFix/>
          </a:blip>
          <a:stretch>
            <a:fillRect/>
          </a:stretch>
        </p:blipFill>
        <p:spPr>
          <a:xfrm>
            <a:off x="457275" y="206100"/>
            <a:ext cx="7729800" cy="4008300"/>
          </a:xfrm>
          <a:prstGeom prst="rect">
            <a:avLst/>
          </a:prstGeom>
          <a:noFill/>
          <a:ln>
            <a:noFill/>
          </a:ln>
        </p:spPr>
      </p:pic>
      <p:sp>
        <p:nvSpPr>
          <p:cNvPr id="49" name="Google Shape;49;p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Blank">
  <p:cSld name="OBJECT_1_1">
    <p:spTree>
      <p:nvGrpSpPr>
        <p:cNvPr id="1" name="Shape 52"/>
        <p:cNvGrpSpPr/>
        <p:nvPr/>
      </p:nvGrpSpPr>
      <p:grpSpPr>
        <a:xfrm>
          <a:off x="0" y="0"/>
          <a:ext cx="0" cy="0"/>
          <a:chOff x="0" y="0"/>
          <a:chExt cx="0" cy="0"/>
        </a:xfrm>
      </p:grpSpPr>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59"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7.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11.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11.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2" Type="http://schemas.openxmlformats.org/officeDocument/2006/relationships/notesSlide" Target="../notesSlides/notesSlide125.xml"/><Relationship Id="rId1" Type="http://schemas.openxmlformats.org/officeDocument/2006/relationships/slideLayout" Target="../slideLayouts/slideLayout2.xml"/></Relationships>
</file>

<file path=ppt/slides/_rels/slide126.xml.rels><?xml version="1.0" encoding="UTF-8" standalone="yes"?>
<Relationships xmlns="http://schemas.openxmlformats.org/package/2006/relationships"><Relationship Id="rId2" Type="http://schemas.openxmlformats.org/officeDocument/2006/relationships/notesSlide" Target="../notesSlides/notesSlide126.xml"/><Relationship Id="rId1" Type="http://schemas.openxmlformats.org/officeDocument/2006/relationships/slideLayout" Target="../slideLayouts/slideLayout2.xml"/></Relationships>
</file>

<file path=ppt/slides/_rels/slide127.xml.rels><?xml version="1.0" encoding="UTF-8" standalone="yes"?>
<Relationships xmlns="http://schemas.openxmlformats.org/package/2006/relationships"><Relationship Id="rId2" Type="http://schemas.openxmlformats.org/officeDocument/2006/relationships/notesSlide" Target="../notesSlides/notesSlide127.xml"/><Relationship Id="rId1" Type="http://schemas.openxmlformats.org/officeDocument/2006/relationships/slideLayout" Target="../slideLayouts/slideLayout2.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128.xml"/><Relationship Id="rId1" Type="http://schemas.openxmlformats.org/officeDocument/2006/relationships/slideLayout" Target="../slideLayouts/slideLayout11.xml"/></Relationships>
</file>

<file path=ppt/slides/_rels/slide129.xml.rels><?xml version="1.0" encoding="UTF-8" standalone="yes"?>
<Relationships xmlns="http://schemas.openxmlformats.org/package/2006/relationships"><Relationship Id="rId2" Type="http://schemas.openxmlformats.org/officeDocument/2006/relationships/notesSlide" Target="../notesSlides/notesSlide129.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130.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130.xml"/><Relationship Id="rId1" Type="http://schemas.openxmlformats.org/officeDocument/2006/relationships/slideLayout" Target="../slideLayouts/slideLayout2.xml"/></Relationships>
</file>

<file path=ppt/slides/_rels/slide131.xml.rels><?xml version="1.0" encoding="UTF-8" standalone="yes"?>
<Relationships xmlns="http://schemas.openxmlformats.org/package/2006/relationships"><Relationship Id="rId2" Type="http://schemas.openxmlformats.org/officeDocument/2006/relationships/notesSlide" Target="../notesSlides/notesSlide131.xml"/><Relationship Id="rId1" Type="http://schemas.openxmlformats.org/officeDocument/2006/relationships/slideLayout" Target="../slideLayouts/slideLayout2.xml"/></Relationships>
</file>

<file path=ppt/slides/_rels/slide132.xml.rels><?xml version="1.0" encoding="UTF-8" standalone="yes"?>
<Relationships xmlns="http://schemas.openxmlformats.org/package/2006/relationships"><Relationship Id="rId2" Type="http://schemas.openxmlformats.org/officeDocument/2006/relationships/notesSlide" Target="../notesSlides/notesSlide132.xml"/><Relationship Id="rId1" Type="http://schemas.openxmlformats.org/officeDocument/2006/relationships/slideLayout" Target="../slideLayouts/slideLayout2.xml"/></Relationships>
</file>

<file path=ppt/slides/_rels/slide133.xml.rels><?xml version="1.0" encoding="UTF-8" standalone="yes"?>
<Relationships xmlns="http://schemas.openxmlformats.org/package/2006/relationships"><Relationship Id="rId2" Type="http://schemas.openxmlformats.org/officeDocument/2006/relationships/notesSlide" Target="../notesSlides/notesSlide133.xml"/><Relationship Id="rId1" Type="http://schemas.openxmlformats.org/officeDocument/2006/relationships/slideLayout" Target="../slideLayouts/slideLayout2.xml"/></Relationships>
</file>

<file path=ppt/slides/_rels/slide134.xml.rels><?xml version="1.0" encoding="UTF-8" standalone="yes"?>
<Relationships xmlns="http://schemas.openxmlformats.org/package/2006/relationships"><Relationship Id="rId2" Type="http://schemas.openxmlformats.org/officeDocument/2006/relationships/notesSlide" Target="../notesSlides/notesSlide134.xml"/><Relationship Id="rId1" Type="http://schemas.openxmlformats.org/officeDocument/2006/relationships/slideLayout" Target="../slideLayouts/slideLayout2.xml"/></Relationships>
</file>

<file path=ppt/slides/_rels/slide135.xml.rels><?xml version="1.0" encoding="UTF-8" standalone="yes"?>
<Relationships xmlns="http://schemas.openxmlformats.org/package/2006/relationships"><Relationship Id="rId2" Type="http://schemas.openxmlformats.org/officeDocument/2006/relationships/notesSlide" Target="../notesSlides/notesSlide135.xml"/><Relationship Id="rId1" Type="http://schemas.openxmlformats.org/officeDocument/2006/relationships/slideLayout" Target="../slideLayouts/slideLayout2.xml"/></Relationships>
</file>

<file path=ppt/slides/_rels/slide136.xml.rels><?xml version="1.0" encoding="UTF-8" standalone="yes"?>
<Relationships xmlns="http://schemas.openxmlformats.org/package/2006/relationships"><Relationship Id="rId2" Type="http://schemas.openxmlformats.org/officeDocument/2006/relationships/notesSlide" Target="../notesSlides/notesSlide136.xml"/><Relationship Id="rId1" Type="http://schemas.openxmlformats.org/officeDocument/2006/relationships/slideLayout" Target="../slideLayouts/slideLayout2.xml"/></Relationships>
</file>

<file path=ppt/slides/_rels/slide137.xml.rels><?xml version="1.0" encoding="UTF-8" standalone="yes"?>
<Relationships xmlns="http://schemas.openxmlformats.org/package/2006/relationships"><Relationship Id="rId2" Type="http://schemas.openxmlformats.org/officeDocument/2006/relationships/notesSlide" Target="../notesSlides/notesSlide137.xml"/><Relationship Id="rId1" Type="http://schemas.openxmlformats.org/officeDocument/2006/relationships/slideLayout" Target="../slideLayouts/slideLayout2.xml"/></Relationships>
</file>

<file path=ppt/slides/_rels/slide138.xml.rels><?xml version="1.0" encoding="UTF-8" standalone="yes"?>
<Relationships xmlns="http://schemas.openxmlformats.org/package/2006/relationships"><Relationship Id="rId2" Type="http://schemas.openxmlformats.org/officeDocument/2006/relationships/notesSlide" Target="../notesSlides/notesSlide138.xml"/><Relationship Id="rId1" Type="http://schemas.openxmlformats.org/officeDocument/2006/relationships/slideLayout" Target="../slideLayouts/slideLayout2.xml"/></Relationships>
</file>

<file path=ppt/slides/_rels/slide139.xml.rels><?xml version="1.0" encoding="UTF-8" standalone="yes"?>
<Relationships xmlns="http://schemas.openxmlformats.org/package/2006/relationships"><Relationship Id="rId2" Type="http://schemas.openxmlformats.org/officeDocument/2006/relationships/notesSlide" Target="../notesSlides/notesSlide139.xml"/><Relationship Id="rId1" Type="http://schemas.openxmlformats.org/officeDocument/2006/relationships/slideLayout" Target="../slideLayouts/slideLayout10.xml"/></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0.xml.rels><?xml version="1.0" encoding="UTF-8" standalone="yes"?>
<Relationships xmlns="http://schemas.openxmlformats.org/package/2006/relationships"><Relationship Id="rId2" Type="http://schemas.openxmlformats.org/officeDocument/2006/relationships/notesSlide" Target="../notesSlides/notesSlide140.xml"/><Relationship Id="rId1" Type="http://schemas.openxmlformats.org/officeDocument/2006/relationships/slideLayout" Target="../slideLayouts/slideLayout2.xml"/></Relationships>
</file>

<file path=ppt/slides/_rels/slide141.xml.rels><?xml version="1.0" encoding="UTF-8" standalone="yes"?>
<Relationships xmlns="http://schemas.openxmlformats.org/package/2006/relationships"><Relationship Id="rId2" Type="http://schemas.openxmlformats.org/officeDocument/2006/relationships/notesSlide" Target="../notesSlides/notesSlide141.xml"/><Relationship Id="rId1" Type="http://schemas.openxmlformats.org/officeDocument/2006/relationships/slideLayout" Target="../slideLayouts/slideLayout2.xml"/></Relationships>
</file>

<file path=ppt/slides/_rels/slide142.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142.xml"/><Relationship Id="rId1" Type="http://schemas.openxmlformats.org/officeDocument/2006/relationships/slideLayout" Target="../slideLayouts/slideLayout8.xml"/></Relationships>
</file>

<file path=ppt/slides/_rels/slide143.xml.rels><?xml version="1.0" encoding="UTF-8" standalone="yes"?>
<Relationships xmlns="http://schemas.openxmlformats.org/package/2006/relationships"><Relationship Id="rId3" Type="http://schemas.openxmlformats.org/officeDocument/2006/relationships/image" Target="../media/image61.jpg"/><Relationship Id="rId2" Type="http://schemas.openxmlformats.org/officeDocument/2006/relationships/notesSlide" Target="../notesSlides/notesSlide143.xml"/><Relationship Id="rId1" Type="http://schemas.openxmlformats.org/officeDocument/2006/relationships/slideLayout" Target="../slideLayouts/slideLayout9.xml"/></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8.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10.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3.xml"/><Relationship Id="rId1" Type="http://schemas.openxmlformats.org/officeDocument/2006/relationships/slideLayout" Target="../slideLayouts/slideLayout8.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5.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8.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5.xml"/><Relationship Id="rId1" Type="http://schemas.openxmlformats.org/officeDocument/2006/relationships/slideLayout" Target="../slideLayouts/slideLayout8.xml"/></Relationships>
</file>

<file path=ppt/slides/_rels/slide56.xml.rels><?xml version="1.0" encoding="UTF-8" standalone="yes"?>
<Relationships xmlns="http://schemas.openxmlformats.org/package/2006/relationships"><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2" Type="http://schemas.openxmlformats.org/officeDocument/2006/relationships/notesSlide" Target="../notesSlides/notesSlide60.xml"/><Relationship Id="rId1" Type="http://schemas.openxmlformats.org/officeDocument/2006/relationships/slideLayout" Target="../slideLayouts/slideLayout6.xml"/></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61.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2" Type="http://schemas.openxmlformats.org/officeDocument/2006/relationships/notesSlide" Target="../notesSlides/notesSlide62.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63.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7.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7.xml"/></Relationships>
</file>

<file path=ppt/slides/_rels/slide67.xml.rels><?xml version="1.0" encoding="UTF-8" standalone="yes"?>
<Relationships xmlns="http://schemas.openxmlformats.org/package/2006/relationships"><Relationship Id="rId2" Type="http://schemas.openxmlformats.org/officeDocument/2006/relationships/notesSlide" Target="../notesSlides/notesSlide67.xml"/><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notesSlide" Target="../notesSlides/notesSlide68.xml"/><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73.xml"/><Relationship Id="rId1" Type="http://schemas.openxmlformats.org/officeDocument/2006/relationships/slideLayout" Target="../slideLayouts/slideLayout1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10.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11.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1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1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10.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10.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10.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10.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4"/>
          <p:cNvGrpSpPr/>
          <p:nvPr/>
        </p:nvGrpSpPr>
        <p:grpSpPr>
          <a:xfrm>
            <a:off x="13" y="3720220"/>
            <a:ext cx="9144000" cy="847800"/>
            <a:chOff x="13" y="3720220"/>
            <a:chExt cx="9144000" cy="847800"/>
          </a:xfrm>
        </p:grpSpPr>
        <p:sp>
          <p:nvSpPr>
            <p:cNvPr id="64" name="Google Shape;64;p14"/>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4"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66" name="Google Shape;66;p14"/>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67" name="Google Shape;67;p14"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68" name="Google Shape;68;p14"/>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a:t>
            </a:r>
            <a:br>
              <a:rPr lang="en-US" dirty="0">
                <a:latin typeface="Dank Mono" pitchFamily="49" charset="77"/>
              </a:rPr>
            </a:br>
            <a:r>
              <a:rPr lang="en-US" dirty="0">
                <a:latin typeface="Dank Mono" pitchFamily="49" charset="77"/>
              </a:rPr>
              <a:t>TypeScript</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Google Shape;173;p29"/>
          <p:cNvSpPr txBox="1">
            <a:spLocks noGrp="1"/>
          </p:cNvSpPr>
          <p:nvPr>
            <p:ph type="title"/>
          </p:nvPr>
        </p:nvSpPr>
        <p:spPr>
          <a:xfrm>
            <a:off x="678730" y="830895"/>
            <a:ext cx="4938773" cy="785003"/>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72" name="Google Shape;172;p29"/>
          <p:cNvSpPr txBox="1">
            <a:spLocks noGrp="1"/>
          </p:cNvSpPr>
          <p:nvPr>
            <p:ph type="body" idx="1"/>
          </p:nvPr>
        </p:nvSpPr>
        <p:spPr>
          <a:xfrm>
            <a:off x="678730" y="1795871"/>
            <a:ext cx="5071065" cy="2318769"/>
          </a:xfrm>
          <a:prstGeom prst="rect">
            <a:avLst/>
          </a:prstGeom>
        </p:spPr>
        <p:txBody>
          <a:bodyPr spcFirstLastPara="1" lIns="91425" tIns="91425" rIns="91425" bIns="91425" anchor="ctr" anchorCtr="0">
            <a:noAutofit/>
          </a:bodyPr>
          <a:lstStyle/>
          <a:p>
            <a:pPr marL="0" indent="0">
              <a:buNone/>
            </a:pPr>
            <a:r>
              <a:rPr lang="en-US" sz="1600" dirty="0">
                <a:latin typeface="Garamond" panose="02020404030301010803" pitchFamily="18" charset="0"/>
                <a:sym typeface="Avenir"/>
              </a:rPr>
              <a:t>1. </a:t>
            </a:r>
            <a:r>
              <a:rPr lang="en-US" dirty="0">
                <a:latin typeface="Garamond" panose="02020404030301010803" pitchFamily="18" charset="0"/>
              </a:rPr>
              <a:t>You are not allowed to write any production code unless it is to make a failing unit test pass</a:t>
            </a:r>
            <a:r>
              <a:rPr lang="en-US" sz="1600" dirty="0">
                <a:latin typeface="Garamond" panose="02020404030301010803" pitchFamily="18" charset="0"/>
                <a:sym typeface="Avenir"/>
              </a:rPr>
              <a:t>.</a:t>
            </a:r>
          </a:p>
          <a:p>
            <a:pPr marL="0" indent="0">
              <a:buNone/>
            </a:pPr>
            <a:r>
              <a:rPr lang="en-US" sz="1600" dirty="0">
                <a:latin typeface="Garamond" panose="02020404030301010803" pitchFamily="18" charset="0"/>
                <a:sym typeface="Avenir"/>
              </a:rPr>
              <a:t>2. </a:t>
            </a:r>
            <a:r>
              <a:rPr lang="en-US" dirty="0">
                <a:latin typeface="Garamond" panose="02020404030301010803" pitchFamily="18" charset="0"/>
              </a:rPr>
              <a:t>You are not allowed to write any more of a unit test than is sufficient to fail; and compilation failures are failures</a:t>
            </a:r>
            <a:r>
              <a:rPr lang="en-US" sz="1600" dirty="0">
                <a:latin typeface="Garamond" panose="02020404030301010803" pitchFamily="18" charset="0"/>
                <a:sym typeface="Avenir"/>
              </a:rPr>
              <a:t>.</a:t>
            </a:r>
            <a:endParaRPr lang="en-US" sz="1600" dirty="0">
              <a:latin typeface="Garamond" panose="02020404030301010803" pitchFamily="18" charset="0"/>
            </a:endParaRPr>
          </a:p>
          <a:p>
            <a:pPr marL="0" indent="0">
              <a:buNone/>
            </a:pPr>
            <a:r>
              <a:rPr lang="en-US" sz="1600" dirty="0">
                <a:latin typeface="Garamond" panose="02020404030301010803" pitchFamily="18" charset="0"/>
                <a:sym typeface="Avenir"/>
              </a:rPr>
              <a:t>3. </a:t>
            </a:r>
            <a:r>
              <a:rPr lang="en-US" dirty="0">
                <a:latin typeface="Garamond" panose="02020404030301010803" pitchFamily="18" charset="0"/>
              </a:rPr>
              <a:t>You are not allowed to write any more production code than is sufficient to pass the one failing unit test</a:t>
            </a:r>
            <a:r>
              <a:rPr lang="en-US" sz="1600" dirty="0">
                <a:latin typeface="Garamond" panose="02020404030301010803" pitchFamily="18" charset="0"/>
                <a:sym typeface="Avenir"/>
              </a:rPr>
              <a:t>.</a:t>
            </a:r>
          </a:p>
        </p:txBody>
      </p:sp>
      <p:sp>
        <p:nvSpPr>
          <p:cNvPr id="6149" name="Rectangle 256">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257">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1" name="Rectangle 25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2" name="Rectangle 259">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arning Test-Driven Development With Javascript: Laws of TDD - That TDD  Fellow | Tech Blog | Screencasts">
            <a:extLst>
              <a:ext uri="{FF2B5EF4-FFF2-40B4-BE49-F238E27FC236}">
                <a16:creationId xmlns:a16="http://schemas.microsoft.com/office/drawing/2014/main" id="{10A41D32-FF04-7149-8AC5-5113C9B60A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A1CEE21-49B8-EE4A-A679-993B010BC6F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100</a:t>
            </a:fld>
            <a:endParaRPr/>
          </a:p>
        </p:txBody>
      </p:sp>
      <p:sp>
        <p:nvSpPr>
          <p:cNvPr id="598" name="Google Shape;598;p93"/>
          <p:cNvSpPr txBox="1">
            <a:spLocks noGrp="1"/>
          </p:cNvSpPr>
          <p:nvPr>
            <p:ph type="body" idx="1"/>
          </p:nvPr>
        </p:nvSpPr>
        <p:spPr>
          <a:xfrm>
            <a:off x="457200" y="1014300"/>
            <a:ext cx="7888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The thing we’re currently writing Unit Tests for</a:t>
            </a:r>
            <a:endParaRPr/>
          </a:p>
          <a:p>
            <a:pPr marL="457200" lvl="0" indent="-342900" algn="l" rtl="0">
              <a:lnSpc>
                <a:spcPct val="150000"/>
              </a:lnSpc>
              <a:spcBef>
                <a:spcPts val="0"/>
              </a:spcBef>
              <a:spcAft>
                <a:spcPts val="0"/>
              </a:spcAft>
              <a:buSzPts val="1800"/>
              <a:buChar char="•"/>
            </a:pPr>
            <a:r>
              <a:rPr lang="en-US"/>
              <a:t>Can have 1 or more dependencies (Fowler calls them “collaborators”)</a:t>
            </a:r>
            <a:endParaRPr/>
          </a:p>
        </p:txBody>
      </p:sp>
      <p:sp>
        <p:nvSpPr>
          <p:cNvPr id="599" name="Google Shape;599;p9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SUT – System Under Test</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101</a:t>
            </a:fld>
            <a:endParaRPr/>
          </a:p>
        </p:txBody>
      </p:sp>
      <p:sp>
        <p:nvSpPr>
          <p:cNvPr id="605" name="Google Shape;605;p9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You want to isolate the SUT as much as possible!</a:t>
            </a:r>
            <a:endParaRPr/>
          </a:p>
          <a:p>
            <a:pPr marL="457200" lvl="0" indent="-342900" algn="l" rtl="0">
              <a:lnSpc>
                <a:spcPct val="150000"/>
              </a:lnSpc>
              <a:spcBef>
                <a:spcPts val="0"/>
              </a:spcBef>
              <a:spcAft>
                <a:spcPts val="0"/>
              </a:spcAft>
              <a:buSzPts val="1800"/>
              <a:buChar char="•"/>
            </a:pPr>
            <a:r>
              <a:rPr lang="en-US"/>
              <a:t>Building an entire app object graph just for Unit Testing is not practical</a:t>
            </a:r>
            <a:endParaRPr/>
          </a:p>
          <a:p>
            <a:pPr marL="457200" lvl="0" indent="-342900" algn="l" rtl="0">
              <a:lnSpc>
                <a:spcPct val="150000"/>
              </a:lnSpc>
              <a:spcBef>
                <a:spcPts val="0"/>
              </a:spcBef>
              <a:spcAft>
                <a:spcPts val="0"/>
              </a:spcAft>
              <a:buSzPts val="1800"/>
              <a:buChar char="•"/>
            </a:pPr>
            <a:r>
              <a:rPr lang="en-US"/>
              <a:t>Databases should never be a part of a Unit Test!</a:t>
            </a:r>
            <a:endParaRPr/>
          </a:p>
          <a:p>
            <a:pPr marL="457200" lvl="0" indent="-342900" algn="l" rtl="0">
              <a:lnSpc>
                <a:spcPct val="150000"/>
              </a:lnSpc>
              <a:spcBef>
                <a:spcPts val="0"/>
              </a:spcBef>
              <a:spcAft>
                <a:spcPts val="0"/>
              </a:spcAft>
              <a:buSzPts val="1800"/>
              <a:buChar char="•"/>
            </a:pPr>
            <a:r>
              <a:rPr lang="en-US"/>
              <a:t>Loose Coupling Saves Lives!</a:t>
            </a:r>
            <a:endParaRPr/>
          </a:p>
        </p:txBody>
      </p:sp>
      <p:sp>
        <p:nvSpPr>
          <p:cNvPr id="606" name="Google Shape;606;p9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Dependencies, Decoupled...</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102</a:t>
            </a:fld>
            <a:endParaRPr/>
          </a:p>
        </p:txBody>
      </p:sp>
      <p:sp>
        <p:nvSpPr>
          <p:cNvPr id="612" name="Google Shape;612;p9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All the same thing: objects that simulate the behavior of real objects</a:t>
            </a:r>
            <a:endParaRPr/>
          </a:p>
          <a:p>
            <a:pPr marL="457200" lvl="0" indent="-342900" algn="l" rtl="0">
              <a:lnSpc>
                <a:spcPct val="150000"/>
              </a:lnSpc>
              <a:spcBef>
                <a:spcPts val="0"/>
              </a:spcBef>
              <a:spcAft>
                <a:spcPts val="0"/>
              </a:spcAft>
              <a:buSzPts val="1800"/>
              <a:buChar char="•"/>
            </a:pPr>
            <a:r>
              <a:rPr lang="en-US"/>
              <a:t>This is how we decouple the “collaborators” from the SUT</a:t>
            </a:r>
            <a:endParaRPr/>
          </a:p>
          <a:p>
            <a:pPr marL="457200" lvl="0" indent="-342900" algn="l" rtl="0">
              <a:lnSpc>
                <a:spcPct val="150000"/>
              </a:lnSpc>
              <a:spcBef>
                <a:spcPts val="0"/>
              </a:spcBef>
              <a:spcAft>
                <a:spcPts val="0"/>
              </a:spcAft>
              <a:buSzPts val="1800"/>
              <a:buChar char="•"/>
            </a:pPr>
            <a:r>
              <a:rPr lang="en-US"/>
              <a:t>Allows us to go beyond simply verifying just the state of the SUT</a:t>
            </a:r>
            <a:endParaRPr/>
          </a:p>
          <a:p>
            <a:pPr marL="457200" lvl="0" indent="-342900" algn="l" rtl="0">
              <a:lnSpc>
                <a:spcPct val="150000"/>
              </a:lnSpc>
              <a:spcBef>
                <a:spcPts val="0"/>
              </a:spcBef>
              <a:spcAft>
                <a:spcPts val="0"/>
              </a:spcAft>
              <a:buSzPts val="1800"/>
              <a:buChar char="•"/>
            </a:pPr>
            <a:r>
              <a:rPr lang="en-US"/>
              <a:t>Opens the door to let us verify the behavior of the SUT</a:t>
            </a:r>
            <a:endParaRPr/>
          </a:p>
        </p:txBody>
      </p:sp>
      <p:sp>
        <p:nvSpPr>
          <p:cNvPr id="613" name="Google Shape;613;p9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and Fakes and Stubs, Oh My!</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103</a:t>
            </a:fld>
            <a:endParaRPr/>
          </a:p>
        </p:txBody>
      </p:sp>
      <p:sp>
        <p:nvSpPr>
          <p:cNvPr id="619" name="Google Shape;619;p9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Welcome to a controversial topic!</a:t>
            </a:r>
            <a:endParaRPr/>
          </a:p>
          <a:p>
            <a:pPr marL="457200" lvl="0" indent="-342900" algn="l" rtl="0">
              <a:lnSpc>
                <a:spcPct val="150000"/>
              </a:lnSpc>
              <a:spcBef>
                <a:spcPts val="0"/>
              </a:spcBef>
              <a:spcAft>
                <a:spcPts val="0"/>
              </a:spcAft>
              <a:buSzPts val="1800"/>
              <a:buChar char="•"/>
            </a:pPr>
            <a:r>
              <a:rPr lang="en-US"/>
              <a:t>Stubs can be thought of having minimalistic behavior – just enough to allow the object under test to execute the test</a:t>
            </a:r>
            <a:endParaRPr/>
          </a:p>
          <a:p>
            <a:pPr marL="457200" lvl="0" indent="-342900" algn="l" rtl="0">
              <a:lnSpc>
                <a:spcPct val="150000"/>
              </a:lnSpc>
              <a:spcBef>
                <a:spcPts val="0"/>
              </a:spcBef>
              <a:spcAft>
                <a:spcPts val="0"/>
              </a:spcAft>
              <a:buSzPts val="1800"/>
              <a:buChar char="•"/>
            </a:pPr>
            <a:r>
              <a:rPr lang="en-US"/>
              <a:t>A Mock is like a “smart” Stub in that the test will also verify that the object under test calls the mock as expected</a:t>
            </a:r>
            <a:endParaRPr/>
          </a:p>
          <a:p>
            <a:pPr marL="457200" lvl="0" indent="-342900" algn="l" rtl="0">
              <a:lnSpc>
                <a:spcPct val="150000"/>
              </a:lnSpc>
              <a:spcBef>
                <a:spcPts val="0"/>
              </a:spcBef>
              <a:spcAft>
                <a:spcPts val="0"/>
              </a:spcAft>
              <a:buSzPts val="1800"/>
              <a:buChar char="•"/>
            </a:pPr>
            <a:r>
              <a:rPr lang="en-US"/>
              <a:t>A Fake has business behavior. You can drive a fake to behave in different ways by giving it different data</a:t>
            </a:r>
            <a:endParaRPr/>
          </a:p>
        </p:txBody>
      </p:sp>
      <p:sp>
        <p:nvSpPr>
          <p:cNvPr id="620" name="Google Shape;620;p96"/>
          <p:cNvSpPr txBox="1">
            <a:spLocks noGrp="1"/>
          </p:cNvSpPr>
          <p:nvPr>
            <p:ph type="title"/>
          </p:nvPr>
        </p:nvSpPr>
        <p:spPr>
          <a:xfrm>
            <a:off x="457200" y="205975"/>
            <a:ext cx="83493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vs Stubs vs Fakes – Wha'choo talkin' 'bout, Willis?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104</a:t>
            </a:fld>
            <a:endParaRPr/>
          </a:p>
        </p:txBody>
      </p:sp>
      <p:sp>
        <p:nvSpPr>
          <p:cNvPr id="626" name="Google Shape;626;p9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Most languages have a mocking framework available to use</a:t>
            </a:r>
            <a:endParaRPr/>
          </a:p>
          <a:p>
            <a:pPr marL="457200" lvl="0" indent="-342900" algn="l" rtl="0">
              <a:lnSpc>
                <a:spcPct val="150000"/>
              </a:lnSpc>
              <a:spcBef>
                <a:spcPts val="0"/>
              </a:spcBef>
              <a:spcAft>
                <a:spcPts val="0"/>
              </a:spcAft>
              <a:buSzPts val="1800"/>
              <a:buChar char="•"/>
            </a:pPr>
            <a:r>
              <a:rPr lang="en-US"/>
              <a:t>Mocks and Stubs are easily created with a mocking framework</a:t>
            </a:r>
            <a:endParaRPr/>
          </a:p>
          <a:p>
            <a:pPr marL="457200" lvl="0" indent="-342900" algn="l" rtl="0">
              <a:lnSpc>
                <a:spcPct val="150000"/>
              </a:lnSpc>
              <a:spcBef>
                <a:spcPts val="0"/>
              </a:spcBef>
              <a:spcAft>
                <a:spcPts val="0"/>
              </a:spcAft>
              <a:buSzPts val="1800"/>
              <a:buChar char="•"/>
            </a:pPr>
            <a:r>
              <a:rPr lang="en-US"/>
              <a:t>A Fake is usually easier to code by hand, but can still be done with a mocking framework</a:t>
            </a:r>
            <a:endParaRPr/>
          </a:p>
        </p:txBody>
      </p:sp>
      <p:sp>
        <p:nvSpPr>
          <p:cNvPr id="627" name="Google Shape;627;p9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 How to use them</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105</a:t>
            </a:fld>
            <a:endParaRPr/>
          </a:p>
        </p:txBody>
      </p:sp>
      <p:sp>
        <p:nvSpPr>
          <p:cNvPr id="633" name="Google Shape;633;p98"/>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a:t>require subscription_service.rb</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Clr>
                <a:schemeClr val="dk1"/>
              </a:buClr>
              <a:buSzPts val="1100"/>
              <a:buFont typeface="Arial"/>
              <a:buNone/>
            </a:pPr>
            <a:r>
              <a:rPr lang="en-US"/>
              <a:t>class User</a:t>
            </a:r>
            <a:endParaRPr/>
          </a:p>
          <a:p>
            <a:pPr marL="0" lvl="0" indent="0" algn="l" rtl="0">
              <a:lnSpc>
                <a:spcPct val="100000"/>
              </a:lnSpc>
              <a:spcBef>
                <a:spcPts val="640"/>
              </a:spcBef>
              <a:spcAft>
                <a:spcPts val="0"/>
              </a:spcAft>
              <a:buClr>
                <a:schemeClr val="dk1"/>
              </a:buClr>
              <a:buSzPts val="1100"/>
              <a:buFont typeface="Arial"/>
              <a:buNone/>
            </a:pPr>
            <a:r>
              <a:rPr lang="en-US"/>
              <a:t>  def apply_subscription</a:t>
            </a:r>
            <a:endParaRPr/>
          </a:p>
          <a:p>
            <a:pPr marL="0" lvl="0" indent="0" algn="l" rtl="0">
              <a:lnSpc>
                <a:spcPct val="100000"/>
              </a:lnSpc>
              <a:spcBef>
                <a:spcPts val="640"/>
              </a:spcBef>
              <a:spcAft>
                <a:spcPts val="0"/>
              </a:spcAft>
              <a:buClr>
                <a:schemeClr val="dk1"/>
              </a:buClr>
              <a:buSzPts val="1100"/>
              <a:buFont typeface="Arial"/>
              <a:buNone/>
            </a:pPr>
            <a:r>
              <a:rPr lang="en-US"/>
              <a:t>    SubscriptionService.new(self).apply</a:t>
            </a:r>
            <a:endParaRPr/>
          </a:p>
          <a:p>
            <a:pPr marL="0" lvl="0" indent="0" algn="l" rtl="0">
              <a:lnSpc>
                <a:spcPct val="100000"/>
              </a:lnSpc>
              <a:spcBef>
                <a:spcPts val="640"/>
              </a:spcBef>
              <a:spcAft>
                <a:spcPts val="0"/>
              </a:spcAft>
              <a:buClr>
                <a:schemeClr val="dk1"/>
              </a:buClr>
              <a:buSzPts val="1100"/>
              <a:buFont typeface="Arial"/>
              <a:buNone/>
            </a:pPr>
            <a:r>
              <a:rPr lang="en-US"/>
              <a:t>  end</a:t>
            </a:r>
            <a:endParaRPr/>
          </a:p>
          <a:p>
            <a:pPr marL="0" lvl="0" indent="0" algn="l" rtl="0">
              <a:lnSpc>
                <a:spcPct val="100000"/>
              </a:lnSpc>
              <a:spcBef>
                <a:spcPts val="640"/>
              </a:spcBef>
              <a:spcAft>
                <a:spcPts val="0"/>
              </a:spcAft>
              <a:buClr>
                <a:schemeClr val="dk1"/>
              </a:buClr>
              <a:buSzPts val="1100"/>
              <a:buFont typeface="Arial"/>
              <a:buNone/>
            </a:pPr>
            <a:r>
              <a:rPr lang="en-US"/>
              <a:t>end</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None/>
            </a:pPr>
            <a:endParaRPr/>
          </a:p>
        </p:txBody>
      </p:sp>
      <p:sp>
        <p:nvSpPr>
          <p:cNvPr id="634" name="Google Shape;634;p9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Walkthrough – SUT</a:t>
            </a:r>
            <a:endParaRPr>
              <a:solidFill>
                <a:srgbClr val="6AA84F"/>
              </a:solidFill>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106</a:t>
            </a:fld>
            <a:endParaRPr/>
          </a:p>
        </p:txBody>
      </p:sp>
      <p:sp>
        <p:nvSpPr>
          <p:cNvPr id="640" name="Google Shape;640;p9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sz="1200"/>
              <a:t>class UserTest &lt; MiniTest::Test</a:t>
            </a:r>
            <a:endParaRPr sz="1200"/>
          </a:p>
          <a:p>
            <a:pPr marL="0" lvl="0" indent="0" algn="l" rtl="0">
              <a:lnSpc>
                <a:spcPct val="100000"/>
              </a:lnSpc>
              <a:spcBef>
                <a:spcPts val="640"/>
              </a:spcBef>
              <a:spcAft>
                <a:spcPts val="0"/>
              </a:spcAft>
              <a:buClr>
                <a:schemeClr val="dk1"/>
              </a:buClr>
              <a:buSzPts val="1100"/>
              <a:buFont typeface="Arial"/>
              <a:buNone/>
            </a:pPr>
            <a:r>
              <a:rPr lang="en-US" sz="1200"/>
              <a:t>  test '#apply_subscription' do</a:t>
            </a:r>
            <a:endParaRPr sz="1200"/>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 = Minitest::Mock.new</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mock.expect :apply, true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SubscriptionService.stub :new, mock do</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user = users(:one)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assert user.apply_subscription</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end</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Clr>
                <a:schemeClr val="dk1"/>
              </a:buClr>
              <a:buSzPts val="1100"/>
              <a:buFont typeface="Arial"/>
              <a:buNone/>
            </a:pPr>
            <a:r>
              <a:rPr lang="en-US" sz="1200"/>
              <a:t>    assert_mock mock # New in Minitest 5.9.0</a:t>
            </a:r>
            <a:endParaRPr sz="1200"/>
          </a:p>
          <a:p>
            <a:pPr marL="0" lvl="0" indent="0" algn="l" rtl="0">
              <a:lnSpc>
                <a:spcPct val="100000"/>
              </a:lnSpc>
              <a:spcBef>
                <a:spcPts val="640"/>
              </a:spcBef>
              <a:spcAft>
                <a:spcPts val="0"/>
              </a:spcAft>
              <a:buClr>
                <a:schemeClr val="dk1"/>
              </a:buClr>
              <a:buSzPts val="1100"/>
              <a:buFont typeface="Arial"/>
              <a:buNone/>
            </a:pPr>
            <a:r>
              <a:rPr lang="en-US" sz="1200"/>
              <a:t>    assert mock.verify # Old way of verifying mocks</a:t>
            </a:r>
            <a:endParaRPr sz="1200"/>
          </a:p>
          <a:p>
            <a:pPr marL="0" lvl="0" indent="0" algn="l" rtl="0">
              <a:lnSpc>
                <a:spcPct val="100000"/>
              </a:lnSpc>
              <a:spcBef>
                <a:spcPts val="640"/>
              </a:spcBef>
              <a:spcAft>
                <a:spcPts val="0"/>
              </a:spcAft>
              <a:buClr>
                <a:schemeClr val="dk1"/>
              </a:buClr>
              <a:buSzPts val="1100"/>
              <a:buFont typeface="Arial"/>
              <a:buNone/>
            </a:pPr>
            <a:r>
              <a:rPr lang="en-US" sz="1200"/>
              <a:t>  end</a:t>
            </a:r>
            <a:endParaRPr sz="1200"/>
          </a:p>
          <a:p>
            <a:pPr marL="0" lvl="0" indent="0" algn="l" rtl="0">
              <a:lnSpc>
                <a:spcPct val="100000"/>
              </a:lnSpc>
              <a:spcBef>
                <a:spcPts val="640"/>
              </a:spcBef>
              <a:spcAft>
                <a:spcPts val="0"/>
              </a:spcAft>
              <a:buClr>
                <a:schemeClr val="dk1"/>
              </a:buClr>
              <a:buSzPts val="1100"/>
              <a:buFont typeface="Arial"/>
              <a:buNone/>
            </a:pPr>
            <a:r>
              <a:rPr lang="en-US" sz="1200"/>
              <a:t>end</a:t>
            </a:r>
            <a:endParaRPr sz="1200"/>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None/>
            </a:pPr>
            <a:endParaRPr sz="1200"/>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107</a:t>
            </a:fld>
            <a:endParaRPr/>
          </a:p>
        </p:txBody>
      </p:sp>
      <p:sp>
        <p:nvSpPr>
          <p:cNvPr id="646" name="Google Shape;646;p10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47" name="Google Shape;647;p10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 Third test walkthrough</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108</a:t>
            </a:fld>
            <a:endParaRPr/>
          </a:p>
        </p:txBody>
      </p:sp>
      <p:sp>
        <p:nvSpPr>
          <p:cNvPr id="653" name="Google Shape;653;p10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adf</a:t>
            </a:r>
            <a:endParaRPr/>
          </a:p>
        </p:txBody>
      </p:sp>
      <p:sp>
        <p:nvSpPr>
          <p:cNvPr id="654" name="Google Shape;654;p10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0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109</a:t>
            </a:fld>
            <a:endParaRPr/>
          </a:p>
        </p:txBody>
      </p:sp>
      <p:sp>
        <p:nvSpPr>
          <p:cNvPr id="660" name="Google Shape;660;p10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1" name="Google Shape;661;p10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itle 1">
            <a:extLst>
              <a:ext uri="{FF2B5EF4-FFF2-40B4-BE49-F238E27FC236}">
                <a16:creationId xmlns:a16="http://schemas.microsoft.com/office/drawing/2014/main" id="{25AE0F25-4120-3D43-8B7F-7CCDBA57D1B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0D2AAC-A0E3-FF4E-BFA2-2BD7E823D11A}"/>
              </a:ext>
            </a:extLst>
          </p:cNvPr>
          <p:cNvSpPr>
            <a:spLocks noGrp="1"/>
          </p:cNvSpPr>
          <p:nvPr>
            <p:ph type="body" idx="1"/>
          </p:nvPr>
        </p:nvSpPr>
        <p:spPr/>
        <p:txBody>
          <a:bodyPr/>
          <a:lstStyle/>
          <a:p>
            <a:endParaRPr lang="en-US" dirty="0"/>
          </a:p>
        </p:txBody>
      </p:sp>
      <p:sp useBgFill="1">
        <p:nvSpPr>
          <p:cNvPr id="12" name="Rectangle 255">
            <a:extLst>
              <a:ext uri="{FF2B5EF4-FFF2-40B4-BE49-F238E27FC236}">
                <a16:creationId xmlns:a16="http://schemas.microsoft.com/office/drawing/2014/main" id="{35E80AAE-647F-1C40-9861-7ED91FBE6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oogle Shape;173;p29">
            <a:extLst>
              <a:ext uri="{FF2B5EF4-FFF2-40B4-BE49-F238E27FC236}">
                <a16:creationId xmlns:a16="http://schemas.microsoft.com/office/drawing/2014/main" id="{7E3EC9E7-61EB-6449-8243-50F6B11F2C18}"/>
              </a:ext>
            </a:extLst>
          </p:cNvPr>
          <p:cNvSpPr txBox="1">
            <a:spLocks/>
          </p:cNvSpPr>
          <p:nvPr/>
        </p:nvSpPr>
        <p:spPr>
          <a:xfrm>
            <a:off x="678730" y="830895"/>
            <a:ext cx="4938773" cy="785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a:latin typeface="Dank Mono" pitchFamily="49" charset="77"/>
              </a:rPr>
              <a:t>The </a:t>
            </a:r>
            <a:r>
              <a:rPr lang="en-US" sz="3200" b="1">
                <a:latin typeface="Dank Mono" pitchFamily="49" charset="77"/>
              </a:rPr>
              <a:t>Three</a:t>
            </a:r>
            <a:r>
              <a:rPr lang="en-US" sz="3200">
                <a:latin typeface="Dank Mono" pitchFamily="49" charset="77"/>
              </a:rPr>
              <a:t> Laws of TDD</a:t>
            </a:r>
            <a:endParaRPr lang="en-US" sz="3200" dirty="0">
              <a:latin typeface="Dank Mono" pitchFamily="49" charset="77"/>
            </a:endParaRPr>
          </a:p>
        </p:txBody>
      </p:sp>
      <p:sp>
        <p:nvSpPr>
          <p:cNvPr id="14" name="Google Shape;172;p29">
            <a:extLst>
              <a:ext uri="{FF2B5EF4-FFF2-40B4-BE49-F238E27FC236}">
                <a16:creationId xmlns:a16="http://schemas.microsoft.com/office/drawing/2014/main" id="{458D6069-D97A-DE42-9F52-309D224FDA88}"/>
              </a:ext>
            </a:extLst>
          </p:cNvPr>
          <p:cNvSpPr txBox="1">
            <a:spLocks/>
          </p:cNvSpPr>
          <p:nvPr/>
        </p:nvSpPr>
        <p:spPr>
          <a:xfrm>
            <a:off x="678729" y="1795871"/>
            <a:ext cx="5071066" cy="23187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indent="0">
              <a:buFont typeface="Avenir"/>
              <a:buNone/>
            </a:pPr>
            <a:r>
              <a:rPr lang="en-US" sz="1600" dirty="0">
                <a:latin typeface="Garamond" panose="02020404030301010803" pitchFamily="18" charset="0"/>
              </a:rPr>
              <a:t>1. Only write production code to make a failing unit test pass</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2. Only write enough of a unit test to make the test fail</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3. Only write enough implementation to make failing test pass</a:t>
            </a:r>
          </a:p>
        </p:txBody>
      </p:sp>
      <p:sp>
        <p:nvSpPr>
          <p:cNvPr id="15" name="Rectangle 256">
            <a:extLst>
              <a:ext uri="{FF2B5EF4-FFF2-40B4-BE49-F238E27FC236}">
                <a16:creationId xmlns:a16="http://schemas.microsoft.com/office/drawing/2014/main" id="{654E1FA4-03EB-1440-A166-41BD128C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57">
            <a:extLst>
              <a:ext uri="{FF2B5EF4-FFF2-40B4-BE49-F238E27FC236}">
                <a16:creationId xmlns:a16="http://schemas.microsoft.com/office/drawing/2014/main" id="{FE37139B-2408-8645-98C9-0D2D4025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258">
            <a:extLst>
              <a:ext uri="{FF2B5EF4-FFF2-40B4-BE49-F238E27FC236}">
                <a16:creationId xmlns:a16="http://schemas.microsoft.com/office/drawing/2014/main" id="{2F4C081E-B57A-EB4E-AD59-357FB97C7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259">
            <a:extLst>
              <a:ext uri="{FF2B5EF4-FFF2-40B4-BE49-F238E27FC236}">
                <a16:creationId xmlns:a16="http://schemas.microsoft.com/office/drawing/2014/main" id="{3A9A703C-8595-5548-82E7-E37C1854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Learning Test-Driven Development With Javascript: Laws of TDD - That TDD  Fellow | Tech Blog | Screencasts">
            <a:extLst>
              <a:ext uri="{FF2B5EF4-FFF2-40B4-BE49-F238E27FC236}">
                <a16:creationId xmlns:a16="http://schemas.microsoft.com/office/drawing/2014/main" id="{D5D31015-89BF-B24A-9A27-715B7A84B3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98017D7-A4A7-A44C-97A6-CED091F6AC27}"/>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61930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110</a:t>
            </a:fld>
            <a:endParaRPr/>
          </a:p>
        </p:txBody>
      </p:sp>
      <p:sp>
        <p:nvSpPr>
          <p:cNvPr id="667" name="Google Shape;667;p10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8" name="Google Shape;668;p10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Designing for testability - examples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4"/>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SIMPLE EVOLUTIONARY DESIGN</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112</a:t>
            </a:fld>
            <a:endParaRPr/>
          </a:p>
        </p:txBody>
      </p:sp>
      <p:sp>
        <p:nvSpPr>
          <p:cNvPr id="679" name="Google Shape;679;p10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ctr" rtl="0">
              <a:lnSpc>
                <a:spcPct val="150000"/>
              </a:lnSpc>
              <a:spcBef>
                <a:spcPts val="640"/>
              </a:spcBef>
              <a:spcAft>
                <a:spcPts val="0"/>
              </a:spcAft>
              <a:buNone/>
            </a:pPr>
            <a:r>
              <a:rPr lang="en-US"/>
              <a:t>Design principles and patterns</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Simple design</a:t>
            </a:r>
            <a:endParaRPr/>
          </a:p>
          <a:p>
            <a:pPr marL="0" lvl="0" indent="0" algn="l" rtl="0">
              <a:lnSpc>
                <a:spcPct val="150000"/>
              </a:lnSpc>
              <a:spcBef>
                <a:spcPts val="640"/>
              </a:spcBef>
              <a:spcAft>
                <a:spcPts val="0"/>
              </a:spcAft>
              <a:buNone/>
            </a:pPr>
            <a:endParaRPr/>
          </a:p>
          <a:p>
            <a:pPr marL="0" lvl="0" indent="0" algn="ctr" rtl="0">
              <a:lnSpc>
                <a:spcPct val="150000"/>
              </a:lnSpc>
              <a:spcBef>
                <a:spcPts val="640"/>
              </a:spcBef>
              <a:spcAft>
                <a:spcPts val="0"/>
              </a:spcAft>
              <a:buNone/>
            </a:pPr>
            <a:r>
              <a:rPr lang="en-US"/>
              <a:t>BDUF (Big Design Up Front)</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Emergent design</a:t>
            </a:r>
            <a:endParaRPr/>
          </a:p>
        </p:txBody>
      </p:sp>
      <p:sp>
        <p:nvSpPr>
          <p:cNvPr id="680" name="Google Shape;680;p10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113</a:t>
            </a:fld>
            <a:endParaRPr/>
          </a:p>
        </p:txBody>
      </p:sp>
      <p:sp>
        <p:nvSpPr>
          <p:cNvPr id="686" name="Google Shape;686;p10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Runs all tests</a:t>
            </a:r>
            <a:endParaRPr/>
          </a:p>
          <a:p>
            <a:pPr marL="457200" lvl="0" indent="-342900" algn="l" rtl="0">
              <a:lnSpc>
                <a:spcPct val="150000"/>
              </a:lnSpc>
              <a:spcBef>
                <a:spcPts val="0"/>
              </a:spcBef>
              <a:spcAft>
                <a:spcPts val="0"/>
              </a:spcAft>
              <a:buSzPts val="1800"/>
              <a:buChar char="•"/>
            </a:pPr>
            <a:r>
              <a:rPr lang="en-US"/>
              <a:t>No duplication</a:t>
            </a:r>
            <a:endParaRPr/>
          </a:p>
          <a:p>
            <a:pPr marL="457200" lvl="0" indent="-342900" algn="l" rtl="0">
              <a:lnSpc>
                <a:spcPct val="150000"/>
              </a:lnSpc>
              <a:spcBef>
                <a:spcPts val="0"/>
              </a:spcBef>
              <a:spcAft>
                <a:spcPts val="0"/>
              </a:spcAft>
              <a:buSzPts val="1800"/>
              <a:buChar char="•"/>
            </a:pPr>
            <a:r>
              <a:rPr lang="en-US"/>
              <a:t>Expresses intent</a:t>
            </a:r>
            <a:endParaRPr/>
          </a:p>
          <a:p>
            <a:pPr marL="457200" lvl="0" indent="-342900" algn="l" rtl="0">
              <a:lnSpc>
                <a:spcPct val="150000"/>
              </a:lnSpc>
              <a:spcBef>
                <a:spcPts val="0"/>
              </a:spcBef>
              <a:spcAft>
                <a:spcPts val="0"/>
              </a:spcAft>
              <a:buSzPts val="1800"/>
              <a:buChar char="•"/>
            </a:pPr>
            <a:r>
              <a:rPr lang="en-US"/>
              <a:t>Minimal number of classes &amp; methods</a:t>
            </a:r>
            <a:endParaRPr/>
          </a:p>
        </p:txBody>
      </p:sp>
      <p:sp>
        <p:nvSpPr>
          <p:cNvPr id="687" name="Google Shape;687;p10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114</a:t>
            </a:fld>
            <a:endParaRPr/>
          </a:p>
        </p:txBody>
      </p:sp>
      <p:sp>
        <p:nvSpPr>
          <p:cNvPr id="693" name="Google Shape;693;p10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Implies use of TDD</a:t>
            </a:r>
            <a:endParaRPr/>
          </a:p>
          <a:p>
            <a:pPr marL="457200" lvl="0" indent="-342900" algn="l" rtl="0">
              <a:lnSpc>
                <a:spcPct val="150000"/>
              </a:lnSpc>
              <a:spcBef>
                <a:spcPts val="0"/>
              </a:spcBef>
              <a:spcAft>
                <a:spcPts val="0"/>
              </a:spcAft>
              <a:buSzPts val="1800"/>
              <a:buChar char="•"/>
            </a:pPr>
            <a:r>
              <a:rPr lang="en-US"/>
              <a:t>TDD promotes “tell don’t ask”</a:t>
            </a:r>
            <a:endParaRPr/>
          </a:p>
          <a:p>
            <a:pPr marL="457200" lvl="0" indent="-342900" algn="l" rtl="0">
              <a:lnSpc>
                <a:spcPct val="150000"/>
              </a:lnSpc>
              <a:spcBef>
                <a:spcPts val="0"/>
              </a:spcBef>
              <a:spcAft>
                <a:spcPts val="0"/>
              </a:spcAft>
              <a:buSzPts val="1800"/>
              <a:buChar char="•"/>
            </a:pPr>
            <a:r>
              <a:rPr lang="en-US"/>
              <a:t>TDD pushes you to think about “how do I test this class in isolation?”</a:t>
            </a:r>
            <a:endParaRPr/>
          </a:p>
          <a:p>
            <a:pPr marL="914400" lvl="1" indent="-342900" algn="l" rtl="0">
              <a:lnSpc>
                <a:spcPct val="150000"/>
              </a:lnSpc>
              <a:spcBef>
                <a:spcPts val="0"/>
              </a:spcBef>
              <a:spcAft>
                <a:spcPts val="0"/>
              </a:spcAft>
              <a:buSzPts val="1800"/>
              <a:buChar char="–"/>
            </a:pPr>
            <a:r>
              <a:rPr lang="en-US"/>
              <a:t>Minimizes coupling: the core of good OO design</a:t>
            </a:r>
            <a:endParaRPr/>
          </a:p>
          <a:p>
            <a:pPr marL="457200" lvl="0" indent="-342900" algn="l" rtl="0">
              <a:lnSpc>
                <a:spcPct val="150000"/>
              </a:lnSpc>
              <a:spcBef>
                <a:spcPts val="0"/>
              </a:spcBef>
              <a:spcAft>
                <a:spcPts val="0"/>
              </a:spcAft>
              <a:buSzPts val="1800"/>
              <a:buChar char="•"/>
            </a:pPr>
            <a:r>
              <a:rPr lang="en-US"/>
              <a:t>Implies the system works as designed</a:t>
            </a:r>
            <a:endParaRPr/>
          </a:p>
          <a:p>
            <a:pPr marL="914400" lvl="1" indent="-342900" algn="l" rtl="0">
              <a:lnSpc>
                <a:spcPct val="150000"/>
              </a:lnSpc>
              <a:spcBef>
                <a:spcPts val="0"/>
              </a:spcBef>
              <a:spcAft>
                <a:spcPts val="0"/>
              </a:spcAft>
              <a:buSzPts val="1800"/>
              <a:buChar char="–"/>
            </a:pPr>
            <a:r>
              <a:rPr lang="en-US"/>
              <a:t>Automated tests prove it</a:t>
            </a:r>
            <a:endParaRPr/>
          </a:p>
        </p:txBody>
      </p:sp>
      <p:sp>
        <p:nvSpPr>
          <p:cNvPr id="694" name="Google Shape;694;p10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115</a:t>
            </a:fld>
            <a:endParaRPr/>
          </a:p>
        </p:txBody>
      </p:sp>
      <p:sp>
        <p:nvSpPr>
          <p:cNvPr id="700" name="Google Shape;700;p10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Duplication is your primary enemy</a:t>
            </a:r>
            <a:endParaRPr/>
          </a:p>
          <a:p>
            <a:pPr marL="914400" marR="0" lvl="1" indent="-342900" algn="l" rtl="0">
              <a:lnSpc>
                <a:spcPct val="150000"/>
              </a:lnSpc>
              <a:spcBef>
                <a:spcPts val="0"/>
              </a:spcBef>
              <a:spcAft>
                <a:spcPts val="0"/>
              </a:spcAft>
              <a:buSzPts val="1800"/>
              <a:buChar char="–"/>
            </a:pPr>
            <a:r>
              <a:rPr lang="en-US"/>
              <a:t>Increased cost: multiple places to make changes</a:t>
            </a:r>
            <a:endParaRPr/>
          </a:p>
          <a:p>
            <a:pPr marL="914400" marR="0" lvl="1" indent="-342900" algn="l" rtl="0">
              <a:lnSpc>
                <a:spcPct val="150000"/>
              </a:lnSpc>
              <a:spcBef>
                <a:spcPts val="0"/>
              </a:spcBef>
              <a:spcAft>
                <a:spcPts val="0"/>
              </a:spcAft>
              <a:buSzPts val="1800"/>
              <a:buChar char="–"/>
            </a:pPr>
            <a:r>
              <a:rPr lang="en-US"/>
              <a:t>Increased cost: overall comprehension of system</a:t>
            </a:r>
            <a:endParaRPr/>
          </a:p>
          <a:p>
            <a:pPr marL="914400" marR="0" lvl="1" indent="-342900" algn="l" rtl="0">
              <a:lnSpc>
                <a:spcPct val="150000"/>
              </a:lnSpc>
              <a:spcBef>
                <a:spcPts val="0"/>
              </a:spcBef>
              <a:spcAft>
                <a:spcPts val="0"/>
              </a:spcAft>
              <a:buSzPts val="1800"/>
              <a:buChar char="–"/>
            </a:pPr>
            <a:r>
              <a:rPr lang="en-US"/>
              <a:t>Increased risk: forgot to change on of these places</a:t>
            </a:r>
            <a:endParaRPr/>
          </a:p>
          <a:p>
            <a:pPr marL="457200" marR="0" lvl="0" indent="-342900" algn="l" rtl="0">
              <a:lnSpc>
                <a:spcPct val="150000"/>
              </a:lnSpc>
              <a:spcBef>
                <a:spcPts val="0"/>
              </a:spcBef>
              <a:spcAft>
                <a:spcPts val="0"/>
              </a:spcAft>
              <a:buSzPts val="1800"/>
              <a:buChar char="•"/>
            </a:pPr>
            <a:r>
              <a:rPr lang="en-US"/>
              <a:t>Drives toward many design patterns / principles</a:t>
            </a:r>
            <a:endParaRPr/>
          </a:p>
          <a:p>
            <a:pPr marL="914400" marR="0" lvl="1" indent="-342900" algn="l" rtl="0">
              <a:lnSpc>
                <a:spcPct val="150000"/>
              </a:lnSpc>
              <a:spcBef>
                <a:spcPts val="0"/>
              </a:spcBef>
              <a:spcAft>
                <a:spcPts val="0"/>
              </a:spcAft>
              <a:buSzPts val="1800"/>
              <a:buChar char="–"/>
            </a:pPr>
            <a:r>
              <a:rPr lang="en-US"/>
              <a:t>Single Responsibility Principle, Template Method, Open-Closed Principle</a:t>
            </a:r>
            <a:endParaRPr/>
          </a:p>
        </p:txBody>
      </p:sp>
      <p:sp>
        <p:nvSpPr>
          <p:cNvPr id="701" name="Google Shape;701;p10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No Duplication</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116</a:t>
            </a:fld>
            <a:endParaRPr/>
          </a:p>
        </p:txBody>
      </p:sp>
      <p:sp>
        <p:nvSpPr>
          <p:cNvPr id="707" name="Google Shape;707;p10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Directly relates to maintenance costs</a:t>
            </a:r>
            <a:endParaRPr/>
          </a:p>
          <a:p>
            <a:pPr marL="457200" marR="0" lvl="0" indent="-342900" algn="l" rtl="0">
              <a:lnSpc>
                <a:spcPct val="150000"/>
              </a:lnSpc>
              <a:spcBef>
                <a:spcPts val="0"/>
              </a:spcBef>
              <a:spcAft>
                <a:spcPts val="0"/>
              </a:spcAft>
              <a:buSzPts val="1800"/>
              <a:buChar char="•"/>
            </a:pPr>
            <a:r>
              <a:rPr lang="en-US"/>
              <a:t>Core idea behind design patterns</a:t>
            </a:r>
            <a:endParaRPr/>
          </a:p>
          <a:p>
            <a:pPr marL="914400" marR="0" lvl="1" indent="-342900" algn="l" rtl="0">
              <a:lnSpc>
                <a:spcPct val="150000"/>
              </a:lnSpc>
              <a:spcBef>
                <a:spcPts val="0"/>
              </a:spcBef>
              <a:spcAft>
                <a:spcPts val="0"/>
              </a:spcAft>
              <a:buSzPts val="1800"/>
              <a:buChar char="–"/>
            </a:pPr>
            <a:r>
              <a:rPr lang="en-US"/>
              <a:t>Communicating ideas using common terms / solutions</a:t>
            </a:r>
            <a:endParaRPr/>
          </a:p>
          <a:p>
            <a:pPr marL="457200" marR="0" lvl="0" indent="-342900" algn="l" rtl="0">
              <a:lnSpc>
                <a:spcPct val="150000"/>
              </a:lnSpc>
              <a:spcBef>
                <a:spcPts val="0"/>
              </a:spcBef>
              <a:spcAft>
                <a:spcPts val="0"/>
              </a:spcAft>
              <a:buSzPts val="1800"/>
              <a:buChar char="•"/>
            </a:pPr>
            <a:r>
              <a:rPr lang="en-US"/>
              <a:t>Promotes single responsibility principle</a:t>
            </a:r>
            <a:endParaRPr/>
          </a:p>
        </p:txBody>
      </p:sp>
      <p:sp>
        <p:nvSpPr>
          <p:cNvPr id="708" name="Google Shape;708;p10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Expresses Intent</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117</a:t>
            </a:fld>
            <a:endParaRPr/>
          </a:p>
        </p:txBody>
      </p:sp>
      <p:sp>
        <p:nvSpPr>
          <p:cNvPr id="714" name="Google Shape;714;p11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Prevents over design</a:t>
            </a:r>
            <a:endParaRPr/>
          </a:p>
          <a:p>
            <a:pPr marL="914400" marR="0" lvl="1" indent="-342900" algn="l" rtl="0">
              <a:lnSpc>
                <a:spcPct val="150000"/>
              </a:lnSpc>
              <a:spcBef>
                <a:spcPts val="0"/>
              </a:spcBef>
              <a:spcAft>
                <a:spcPts val="0"/>
              </a:spcAft>
              <a:buSzPts val="1800"/>
              <a:buChar char="–"/>
            </a:pPr>
            <a:r>
              <a:rPr lang="en-US"/>
              <a:t>You don’t build things into the system that aren’t needed</a:t>
            </a:r>
            <a:endParaRPr/>
          </a:p>
          <a:p>
            <a:pPr marL="457200" marR="0" lvl="0" indent="-342900" algn="l" rtl="0">
              <a:lnSpc>
                <a:spcPct val="150000"/>
              </a:lnSpc>
              <a:spcBef>
                <a:spcPts val="0"/>
              </a:spcBef>
              <a:spcAft>
                <a:spcPts val="0"/>
              </a:spcAft>
              <a:buSzPts val="1800"/>
              <a:buChar char="•"/>
            </a:pPr>
            <a:r>
              <a:rPr lang="en-US"/>
              <a:t>Stopgap measure</a:t>
            </a:r>
            <a:endParaRPr/>
          </a:p>
          <a:p>
            <a:pPr marL="914400" marR="0" lvl="1" indent="-342900" algn="l" rtl="0">
              <a:lnSpc>
                <a:spcPct val="150000"/>
              </a:lnSpc>
              <a:spcBef>
                <a:spcPts val="0"/>
              </a:spcBef>
              <a:spcAft>
                <a:spcPts val="0"/>
              </a:spcAft>
              <a:buSzPts val="1800"/>
              <a:buChar char="–"/>
            </a:pPr>
            <a:r>
              <a:rPr lang="en-US"/>
              <a:t>Sometimes methods and classes don’t pull their own weight</a:t>
            </a:r>
            <a:endParaRPr/>
          </a:p>
        </p:txBody>
      </p:sp>
      <p:sp>
        <p:nvSpPr>
          <p:cNvPr id="715" name="Google Shape;715;p11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Minimal Number of Classes &amp; Methods</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118</a:t>
            </a:fld>
            <a:endParaRPr/>
          </a:p>
        </p:txBody>
      </p:sp>
      <p:sp>
        <p:nvSpPr>
          <p:cNvPr id="721" name="Google Shape;721;p11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“Just enough” up-front design</a:t>
            </a:r>
            <a:endParaRPr/>
          </a:p>
          <a:p>
            <a:pPr marL="457200" marR="0" lvl="0" indent="-342900" algn="l" rtl="0">
              <a:lnSpc>
                <a:spcPct val="150000"/>
              </a:lnSpc>
              <a:spcBef>
                <a:spcPts val="0"/>
              </a:spcBef>
              <a:spcAft>
                <a:spcPts val="0"/>
              </a:spcAft>
              <a:buSzPts val="1800"/>
              <a:buChar char="•"/>
            </a:pPr>
            <a:r>
              <a:rPr lang="en-US"/>
              <a:t>Constant test-first unit testing</a:t>
            </a:r>
            <a:endParaRPr/>
          </a:p>
          <a:p>
            <a:pPr marL="457200" marR="0" lvl="0" indent="-342900" algn="l" rtl="0">
              <a:lnSpc>
                <a:spcPct val="150000"/>
              </a:lnSpc>
              <a:spcBef>
                <a:spcPts val="0"/>
              </a:spcBef>
              <a:spcAft>
                <a:spcPts val="0"/>
              </a:spcAft>
              <a:buSzPts val="1800"/>
              <a:buChar char="•"/>
            </a:pPr>
            <a:r>
              <a:rPr lang="en-US"/>
              <a:t>Constant attention to design impacts</a:t>
            </a:r>
            <a:endParaRPr/>
          </a:p>
          <a:p>
            <a:pPr marL="457200" lvl="0" indent="-342900" algn="l" rtl="0">
              <a:lnSpc>
                <a:spcPct val="150000"/>
              </a:lnSpc>
              <a:spcBef>
                <a:spcPts val="0"/>
              </a:spcBef>
              <a:spcAft>
                <a:spcPts val="0"/>
              </a:spcAft>
              <a:buSzPts val="1800"/>
              <a:buChar char="•"/>
            </a:pPr>
            <a:r>
              <a:rPr lang="en-US"/>
              <a:t>Ruthless refactoring</a:t>
            </a:r>
            <a:endParaRPr/>
          </a:p>
          <a:p>
            <a:pPr marL="457200" marR="0" lvl="0" indent="-342900" algn="l" rtl="0">
              <a:lnSpc>
                <a:spcPct val="150000"/>
              </a:lnSpc>
              <a:spcBef>
                <a:spcPts val="0"/>
              </a:spcBef>
              <a:spcAft>
                <a:spcPts val="0"/>
              </a:spcAft>
              <a:buSzPts val="1800"/>
              <a:buChar char="•"/>
            </a:pPr>
            <a:r>
              <a:rPr lang="en-US"/>
              <a:t>It’s only code!</a:t>
            </a:r>
            <a:endParaRPr/>
          </a:p>
          <a:p>
            <a:pPr marL="914400" marR="0" lvl="1" indent="-342900" algn="l" rtl="0">
              <a:lnSpc>
                <a:spcPct val="150000"/>
              </a:lnSpc>
              <a:spcBef>
                <a:spcPts val="0"/>
              </a:spcBef>
              <a:spcAft>
                <a:spcPts val="0"/>
              </a:spcAft>
              <a:buSzPts val="1800"/>
              <a:buChar char="–"/>
            </a:pPr>
            <a:r>
              <a:rPr lang="en-US"/>
              <a:t>Malleable</a:t>
            </a:r>
            <a:endParaRPr/>
          </a:p>
          <a:p>
            <a:pPr marL="914400" marR="0" lvl="1" indent="-342900" algn="l" rtl="0">
              <a:lnSpc>
                <a:spcPct val="150000"/>
              </a:lnSpc>
              <a:spcBef>
                <a:spcPts val="0"/>
              </a:spcBef>
              <a:spcAft>
                <a:spcPts val="0"/>
              </a:spcAft>
              <a:buSzPts val="1800"/>
              <a:buChar char="–"/>
            </a:pPr>
            <a:r>
              <a:rPr lang="en-US"/>
              <a:t>Keep as clean as possible to ease addition of new features</a:t>
            </a:r>
            <a:endParaRPr/>
          </a:p>
        </p:txBody>
      </p:sp>
      <p:sp>
        <p:nvSpPr>
          <p:cNvPr id="722" name="Google Shape;722;p11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 is Agile Software Design!</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1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119</a:t>
            </a:fld>
            <a:endParaRPr/>
          </a:p>
        </p:txBody>
      </p:sp>
      <p:sp>
        <p:nvSpPr>
          <p:cNvPr id="728" name="Google Shape;728;p11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Cost money!</a:t>
            </a:r>
            <a:endParaRPr/>
          </a:p>
          <a:p>
            <a:pPr marL="914400" marR="0" lvl="1" indent="-342900" algn="l" rtl="0">
              <a:lnSpc>
                <a:spcPct val="150000"/>
              </a:lnSpc>
              <a:spcBef>
                <a:spcPts val="0"/>
              </a:spcBef>
              <a:spcAft>
                <a:spcPts val="0"/>
              </a:spcAft>
              <a:buSzPts val="1800"/>
              <a:buChar char="–"/>
            </a:pPr>
            <a:r>
              <a:rPr lang="en-US"/>
              <a:t>Introduce into plan and estimate</a:t>
            </a:r>
            <a:endParaRPr/>
          </a:p>
          <a:p>
            <a:pPr marL="457200" marR="0" lvl="0" indent="-342900" algn="l" rtl="0">
              <a:lnSpc>
                <a:spcPct val="150000"/>
              </a:lnSpc>
              <a:spcBef>
                <a:spcPts val="0"/>
              </a:spcBef>
              <a:spcAft>
                <a:spcPts val="0"/>
              </a:spcAft>
              <a:buSzPts val="1800"/>
              <a:buChar char="•"/>
            </a:pPr>
            <a:r>
              <a:rPr lang="en-US"/>
              <a:t>Make executable where possible</a:t>
            </a:r>
            <a:endParaRPr/>
          </a:p>
          <a:p>
            <a:pPr marL="914400" marR="0" lvl="1" indent="-342900" algn="l" rtl="0">
              <a:lnSpc>
                <a:spcPct val="150000"/>
              </a:lnSpc>
              <a:spcBef>
                <a:spcPts val="0"/>
              </a:spcBef>
              <a:spcAft>
                <a:spcPts val="0"/>
              </a:spcAft>
              <a:buSzPts val="1800"/>
              <a:buChar char="–"/>
            </a:pPr>
            <a:r>
              <a:rPr lang="en-US"/>
              <a:t>Unit tests can supplant code specs, heredocs, design docs</a:t>
            </a:r>
            <a:endParaRPr/>
          </a:p>
          <a:p>
            <a:pPr marL="914400" marR="0" lvl="1" indent="-342900" algn="l" rtl="0">
              <a:lnSpc>
                <a:spcPct val="150000"/>
              </a:lnSpc>
              <a:spcBef>
                <a:spcPts val="0"/>
              </a:spcBef>
              <a:spcAft>
                <a:spcPts val="0"/>
              </a:spcAft>
              <a:buSzPts val="1800"/>
              <a:buChar char="–"/>
            </a:pPr>
            <a:r>
              <a:rPr lang="en-US"/>
              <a:t>Acceptance tests can supplant use cases, requirements docs</a:t>
            </a:r>
            <a:endParaRPr/>
          </a:p>
          <a:p>
            <a:pPr marL="0" marR="0" lvl="0" indent="0" algn="l" rtl="0">
              <a:lnSpc>
                <a:spcPct val="150000"/>
              </a:lnSpc>
              <a:spcBef>
                <a:spcPts val="640"/>
              </a:spcBef>
              <a:spcAft>
                <a:spcPts val="0"/>
              </a:spcAft>
              <a:buNone/>
            </a:pPr>
            <a:endParaRPr/>
          </a:p>
        </p:txBody>
      </p:sp>
      <p:sp>
        <p:nvSpPr>
          <p:cNvPr id="729" name="Google Shape;729;p11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Documentation Artifacts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yone got any of them arsenal transfer rumours. I need that shit.:  ArsenalFC">
            <a:extLst>
              <a:ext uri="{FF2B5EF4-FFF2-40B4-BE49-F238E27FC236}">
                <a16:creationId xmlns:a16="http://schemas.microsoft.com/office/drawing/2014/main" id="{AD5774DD-2E9F-E044-89A4-7100C5348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6"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24"/>
          <p:cNvSpPr txBox="1">
            <a:spLocks noGrp="1"/>
          </p:cNvSpPr>
          <p:nvPr>
            <p:ph type="title"/>
          </p:nvPr>
        </p:nvSpPr>
        <p:spPr>
          <a:xfrm>
            <a:off x="278320" y="870966"/>
            <a:ext cx="2578608" cy="843534"/>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600" dirty="0">
                <a:latin typeface="Dank Mono" pitchFamily="49" charset="77"/>
              </a:rPr>
              <a:t>Doing TDD</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Google Shape;137;p24"/>
          <p:cNvSpPr txBox="1">
            <a:spLocks noGrp="1"/>
          </p:cNvSpPr>
          <p:nvPr>
            <p:ph type="body" idx="1"/>
          </p:nvPr>
        </p:nvSpPr>
        <p:spPr>
          <a:xfrm>
            <a:off x="-1" y="2038540"/>
            <a:ext cx="4930220" cy="2405444"/>
          </a:xfrm>
          <a:prstGeom prst="rect">
            <a:avLst/>
          </a:prstGeom>
        </p:spPr>
        <p:txBody>
          <a:bodyPr spcFirstLastPara="1" lIns="91425" tIns="91425" rIns="91425" bIns="91425" anchor="t" anchorCtr="0">
            <a:normAutofit/>
          </a:bodyPr>
          <a:lstStyle/>
          <a:p>
            <a:pPr marL="114300" marR="0" lvl="0" indent="0" rtl="0">
              <a:spcBef>
                <a:spcPts val="640"/>
              </a:spcBef>
              <a:spcAft>
                <a:spcPts val="0"/>
              </a:spcAft>
              <a:buSzPts val="1800"/>
              <a:buNone/>
            </a:pPr>
            <a:r>
              <a:rPr lang="en-US" sz="1600" dirty="0">
                <a:latin typeface="Garamond" panose="02020404030301010803" pitchFamily="18" charset="0"/>
              </a:rPr>
              <a:t>A skill which you must </a:t>
            </a:r>
            <a:r>
              <a:rPr lang="en-US" sz="1600" b="1" dirty="0">
                <a:latin typeface="Garamond" panose="02020404030301010803" pitchFamily="18" charset="0"/>
              </a:rPr>
              <a:t>learn and practice</a:t>
            </a:r>
            <a:br>
              <a:rPr lang="en-US" sz="1600" dirty="0">
                <a:latin typeface="Garamond" panose="02020404030301010803" pitchFamily="18" charset="0"/>
              </a:rPr>
            </a:br>
            <a:r>
              <a:rPr lang="en-US" sz="1600" dirty="0">
                <a:latin typeface="Garamond" panose="02020404030301010803" pitchFamily="18" charset="0"/>
              </a:rPr>
              <a:t>      - Expect it to be initially awkward</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Expect some level of addiction</a:t>
            </a:r>
            <a:br>
              <a:rPr lang="en-US" sz="1600" dirty="0">
                <a:latin typeface="Garamond" panose="02020404030301010803" pitchFamily="18" charset="0"/>
              </a:rPr>
            </a:br>
            <a:r>
              <a:rPr lang="en-US" sz="1600" dirty="0">
                <a:latin typeface="Garamond" panose="02020404030301010803" pitchFamily="18" charset="0"/>
              </a:rPr>
              <a:t>      - Fast feedback &amp; Green Tests = more dopamine!</a:t>
            </a:r>
          </a:p>
        </p:txBody>
      </p:sp>
      <p:pic>
        <p:nvPicPr>
          <p:cNvPr id="11" name="Picture 10">
            <a:extLst>
              <a:ext uri="{FF2B5EF4-FFF2-40B4-BE49-F238E27FC236}">
                <a16:creationId xmlns:a16="http://schemas.microsoft.com/office/drawing/2014/main" id="{684547D5-49B8-7549-8938-65000B89C36B}"/>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1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CONSIDERATIONS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1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121</a:t>
            </a:fld>
            <a:endParaRPr/>
          </a:p>
        </p:txBody>
      </p:sp>
      <p:sp>
        <p:nvSpPr>
          <p:cNvPr id="740" name="Google Shape;740;p11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Multiple asserts might be a code smell</a:t>
            </a:r>
            <a:endParaRPr/>
          </a:p>
          <a:p>
            <a:pPr marL="457200" lvl="0" indent="-342900" algn="l" rtl="0">
              <a:lnSpc>
                <a:spcPct val="150000"/>
              </a:lnSpc>
              <a:spcBef>
                <a:spcPts val="0"/>
              </a:spcBef>
              <a:spcAft>
                <a:spcPts val="0"/>
              </a:spcAft>
              <a:buSzPts val="1800"/>
              <a:buChar char="•"/>
            </a:pPr>
            <a:r>
              <a:rPr lang="en-US"/>
              <a:t>Could be too much in one test</a:t>
            </a:r>
            <a:endParaRPr/>
          </a:p>
          <a:p>
            <a:pPr marL="914400" lvl="1" indent="-342900" algn="l" rtl="0">
              <a:lnSpc>
                <a:spcPct val="150000"/>
              </a:lnSpc>
              <a:spcBef>
                <a:spcPts val="0"/>
              </a:spcBef>
              <a:spcAft>
                <a:spcPts val="0"/>
              </a:spcAft>
              <a:buSzPts val="1800"/>
              <a:buChar char="–"/>
            </a:pPr>
            <a:r>
              <a:rPr lang="en-US"/>
              <a:t>Test functionality, not methods</a:t>
            </a:r>
            <a:endParaRPr/>
          </a:p>
          <a:p>
            <a:pPr marL="457200" lvl="0" indent="-342900" algn="l" rtl="0">
              <a:lnSpc>
                <a:spcPct val="150000"/>
              </a:lnSpc>
              <a:spcBef>
                <a:spcPts val="0"/>
              </a:spcBef>
              <a:spcAft>
                <a:spcPts val="0"/>
              </a:spcAft>
              <a:buSzPts val="1800"/>
              <a:buChar char="•"/>
            </a:pPr>
            <a:r>
              <a:rPr lang="en-US"/>
              <a:t>Could suggest deficient design</a:t>
            </a:r>
            <a:endParaRPr/>
          </a:p>
          <a:p>
            <a:pPr marL="914400" lvl="1" indent="-342900" algn="l" rtl="0">
              <a:lnSpc>
                <a:spcPct val="150000"/>
              </a:lnSpc>
              <a:spcBef>
                <a:spcPts val="0"/>
              </a:spcBef>
              <a:spcAft>
                <a:spcPts val="0"/>
              </a:spcAft>
              <a:buSzPts val="1800"/>
              <a:buChar char="–"/>
            </a:pPr>
            <a:r>
              <a:rPr lang="en-US"/>
              <a:t>Look to decouple behavior of classes under test</a:t>
            </a:r>
            <a:endParaRPr/>
          </a:p>
          <a:p>
            <a:pPr marL="457200" lvl="0" indent="-342900" algn="l" rtl="0">
              <a:lnSpc>
                <a:spcPct val="150000"/>
              </a:lnSpc>
              <a:spcBef>
                <a:spcPts val="0"/>
              </a:spcBef>
              <a:spcAft>
                <a:spcPts val="0"/>
              </a:spcAft>
              <a:buSzPts val="1800"/>
              <a:buChar char="•"/>
            </a:pPr>
            <a:r>
              <a:rPr lang="en-US"/>
              <a:t>Underlying code may be linked</a:t>
            </a:r>
            <a:endParaRPr/>
          </a:p>
          <a:p>
            <a:pPr marL="914400" lvl="1" indent="-342900" algn="l" rtl="0">
              <a:lnSpc>
                <a:spcPct val="150000"/>
              </a:lnSpc>
              <a:spcBef>
                <a:spcPts val="0"/>
              </a:spcBef>
              <a:spcAft>
                <a:spcPts val="0"/>
              </a:spcAft>
              <a:buSzPts val="1800"/>
              <a:buChar char="–"/>
            </a:pPr>
            <a:r>
              <a:rPr lang="en-US"/>
              <a:t>Look to combine into common assert method</a:t>
            </a:r>
            <a:endParaRPr/>
          </a:p>
          <a:p>
            <a:pPr marL="457200" lvl="0" indent="-342900" algn="l" rtl="0">
              <a:lnSpc>
                <a:spcPct val="150000"/>
              </a:lnSpc>
              <a:spcBef>
                <a:spcPts val="0"/>
              </a:spcBef>
              <a:spcAft>
                <a:spcPts val="0"/>
              </a:spcAft>
              <a:buSzPts val="1800"/>
              <a:buChar char="•"/>
            </a:pPr>
            <a:r>
              <a:rPr lang="en-US"/>
              <a:t>One assert / test is a goal, not a rule</a:t>
            </a:r>
            <a:endParaRPr/>
          </a:p>
        </p:txBody>
      </p:sp>
      <p:sp>
        <p:nvSpPr>
          <p:cNvPr id="741" name="Google Shape;741;p11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Method?</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1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122</a:t>
            </a:fld>
            <a:endParaRPr/>
          </a:p>
        </p:txBody>
      </p:sp>
      <p:sp>
        <p:nvSpPr>
          <p:cNvPr id="747" name="Google Shape;747;p11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Generally one test class per production class</a:t>
            </a:r>
            <a:endParaRPr/>
          </a:p>
          <a:p>
            <a:pPr marL="457200" lvl="0" indent="-342900" algn="l" rtl="0">
              <a:lnSpc>
                <a:spcPct val="150000"/>
              </a:lnSpc>
              <a:spcBef>
                <a:spcPts val="0"/>
              </a:spcBef>
              <a:spcAft>
                <a:spcPts val="0"/>
              </a:spcAft>
              <a:buSzPts val="1800"/>
              <a:buChar char="•"/>
            </a:pPr>
            <a:r>
              <a:rPr lang="en-US"/>
              <a:t>But you can create more than one if necessary...</a:t>
            </a:r>
            <a:endParaRPr/>
          </a:p>
          <a:p>
            <a:pPr marL="914400" lvl="1" indent="-342900" algn="l" rtl="0">
              <a:lnSpc>
                <a:spcPct val="150000"/>
              </a:lnSpc>
              <a:spcBef>
                <a:spcPts val="0"/>
              </a:spcBef>
              <a:spcAft>
                <a:spcPts val="0"/>
              </a:spcAft>
              <a:buSzPts val="1800"/>
              <a:buChar char="–"/>
            </a:pPr>
            <a:r>
              <a:rPr lang="en-US"/>
              <a:t>Organize around common setup</a:t>
            </a:r>
            <a:endParaRPr/>
          </a:p>
          <a:p>
            <a:pPr marL="457200" lvl="0" indent="-342900" algn="l" rtl="0">
              <a:lnSpc>
                <a:spcPct val="150000"/>
              </a:lnSpc>
              <a:spcBef>
                <a:spcPts val="0"/>
              </a:spcBef>
              <a:spcAft>
                <a:spcPts val="0"/>
              </a:spcAft>
              <a:buSzPts val="1800"/>
              <a:buChar char="•"/>
            </a:pPr>
            <a:r>
              <a:rPr lang="en-US"/>
              <a:t>Need for these multiple test “fixtures” might suggest the need for a redesign</a:t>
            </a:r>
            <a:endParaRPr/>
          </a:p>
        </p:txBody>
      </p:sp>
      <p:sp>
        <p:nvSpPr>
          <p:cNvPr id="748" name="Google Shape;748;p11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Class?</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123</a:t>
            </a:fld>
            <a:endParaRPr/>
          </a:p>
        </p:txBody>
      </p:sp>
      <p:sp>
        <p:nvSpPr>
          <p:cNvPr id="754" name="Google Shape;754;p1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TDD promotes consistent pacing</a:t>
            </a:r>
            <a:endParaRPr/>
          </a:p>
          <a:p>
            <a:pPr marL="914400" lvl="1" indent="-342900" algn="l" rtl="0">
              <a:lnSpc>
                <a:spcPct val="150000"/>
              </a:lnSpc>
              <a:spcBef>
                <a:spcPts val="0"/>
              </a:spcBef>
              <a:spcAft>
                <a:spcPts val="0"/>
              </a:spcAft>
              <a:buSzPts val="1800"/>
              <a:buChar char="–"/>
            </a:pPr>
            <a:r>
              <a:rPr lang="en-US"/>
              <a:t>Expect a green bar at least every 10 minutes</a:t>
            </a:r>
            <a:endParaRPr/>
          </a:p>
          <a:p>
            <a:pPr marL="914400" lvl="1" indent="-342900" algn="l" rtl="0">
              <a:lnSpc>
                <a:spcPct val="150000"/>
              </a:lnSpc>
              <a:spcBef>
                <a:spcPts val="0"/>
              </a:spcBef>
              <a:spcAft>
                <a:spcPts val="0"/>
              </a:spcAft>
              <a:buSzPts val="1800"/>
              <a:buChar char="–"/>
            </a:pPr>
            <a:r>
              <a:rPr lang="en-US"/>
              <a:t>Otherwise you kill the pace</a:t>
            </a:r>
            <a:endParaRPr/>
          </a:p>
          <a:p>
            <a:pPr marL="457200" lvl="0" indent="-342900" algn="l" rtl="0">
              <a:lnSpc>
                <a:spcPct val="150000"/>
              </a:lnSpc>
              <a:spcBef>
                <a:spcPts val="0"/>
              </a:spcBef>
              <a:spcAft>
                <a:spcPts val="0"/>
              </a:spcAft>
              <a:buSzPts val="1800"/>
              <a:buChar char="•"/>
            </a:pPr>
            <a:r>
              <a:rPr lang="en-US"/>
              <a:t>Resist firing up the debugger on your code</a:t>
            </a:r>
            <a:endParaRPr/>
          </a:p>
          <a:p>
            <a:pPr marL="457200" lvl="0" indent="-342900" algn="l" rtl="0">
              <a:lnSpc>
                <a:spcPct val="150000"/>
              </a:lnSpc>
              <a:spcBef>
                <a:spcPts val="0"/>
              </a:spcBef>
              <a:spcAft>
                <a:spcPts val="0"/>
              </a:spcAft>
              <a:buSzPts val="1800"/>
              <a:buChar char="•"/>
            </a:pPr>
            <a:r>
              <a:rPr lang="en-US"/>
              <a:t>A good tactic:</a:t>
            </a:r>
            <a:endParaRPr/>
          </a:p>
          <a:p>
            <a:pPr marL="914400" lvl="1" indent="-342900" algn="l" rtl="0">
              <a:lnSpc>
                <a:spcPct val="150000"/>
              </a:lnSpc>
              <a:spcBef>
                <a:spcPts val="0"/>
              </a:spcBef>
              <a:spcAft>
                <a:spcPts val="0"/>
              </a:spcAft>
              <a:buSzPts val="1800"/>
              <a:buChar char="–"/>
            </a:pPr>
            <a:r>
              <a:rPr lang="en-US"/>
              <a:t>Discard all new code since the last green bar</a:t>
            </a:r>
            <a:endParaRPr/>
          </a:p>
          <a:p>
            <a:pPr marL="914400" lvl="1" indent="-342900" algn="l" rtl="0">
              <a:lnSpc>
                <a:spcPct val="150000"/>
              </a:lnSpc>
              <a:spcBef>
                <a:spcPts val="0"/>
              </a:spcBef>
              <a:spcAft>
                <a:spcPts val="0"/>
              </a:spcAft>
              <a:buSzPts val="1800"/>
              <a:buChar char="–"/>
            </a:pPr>
            <a:r>
              <a:rPr lang="en-US"/>
              <a:t>Start over, taking even smaller steps</a:t>
            </a:r>
            <a:endParaRPr/>
          </a:p>
        </p:txBody>
      </p:sp>
      <p:sp>
        <p:nvSpPr>
          <p:cNvPr id="755" name="Google Shape;755;p1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10 Minute Rule</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1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124</a:t>
            </a:fld>
            <a:endParaRPr/>
          </a:p>
        </p:txBody>
      </p:sp>
      <p:sp>
        <p:nvSpPr>
          <p:cNvPr id="761" name="Google Shape;761;p11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Tests must run fast</a:t>
            </a:r>
            <a:endParaRPr/>
          </a:p>
          <a:p>
            <a:pPr marL="457200" marR="0" lvl="0" indent="-342900" algn="l" rtl="0">
              <a:lnSpc>
                <a:spcPct val="150000"/>
              </a:lnSpc>
              <a:spcBef>
                <a:spcPts val="0"/>
              </a:spcBef>
              <a:spcAft>
                <a:spcPts val="0"/>
              </a:spcAft>
              <a:buSzPts val="1800"/>
              <a:buChar char="•"/>
            </a:pPr>
            <a:r>
              <a:rPr lang="en-US"/>
              <a:t>Rapid feedback is critical to TDD</a:t>
            </a:r>
            <a:endParaRPr/>
          </a:p>
          <a:p>
            <a:pPr marL="457200" marR="0" lvl="0" indent="-342900" algn="l" rtl="0">
              <a:lnSpc>
                <a:spcPct val="150000"/>
              </a:lnSpc>
              <a:spcBef>
                <a:spcPts val="0"/>
              </a:spcBef>
              <a:spcAft>
                <a:spcPts val="0"/>
              </a:spcAft>
              <a:buSzPts val="1800"/>
              <a:buChar char="•"/>
            </a:pPr>
            <a:r>
              <a:rPr lang="en-US"/>
              <a:t>Many TDD systems run thousands of tests in under 3 minutes</a:t>
            </a:r>
            <a:endParaRPr/>
          </a:p>
        </p:txBody>
      </p:sp>
      <p:sp>
        <p:nvSpPr>
          <p:cNvPr id="762" name="Google Shape;762;p11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10 Minute Rule Implications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125</a:t>
            </a:fld>
            <a:endParaRPr/>
          </a:p>
        </p:txBody>
      </p:sp>
      <p:sp>
        <p:nvSpPr>
          <p:cNvPr id="768" name="Google Shape;768;p11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Look at pervasive bad dependencies</a:t>
            </a:r>
            <a:endParaRPr/>
          </a:p>
          <a:p>
            <a:pPr marL="914400" marR="0" lvl="1" indent="-342900" algn="l" rtl="0">
              <a:lnSpc>
                <a:spcPct val="150000"/>
              </a:lnSpc>
              <a:spcBef>
                <a:spcPts val="0"/>
              </a:spcBef>
              <a:spcAft>
                <a:spcPts val="0"/>
              </a:spcAft>
              <a:buSzPts val="1800"/>
              <a:buChar char="–"/>
            </a:pPr>
            <a:r>
              <a:rPr lang="en-US"/>
              <a:t>Usually Database, File or other external IO</a:t>
            </a:r>
            <a:endParaRPr/>
          </a:p>
          <a:p>
            <a:pPr marL="457200" marR="0" lvl="0" indent="-342900" algn="l" rtl="0">
              <a:lnSpc>
                <a:spcPct val="150000"/>
              </a:lnSpc>
              <a:spcBef>
                <a:spcPts val="0"/>
              </a:spcBef>
              <a:spcAft>
                <a:spcPts val="0"/>
              </a:spcAft>
              <a:buSzPts val="1800"/>
              <a:buChar char="•"/>
            </a:pPr>
            <a:r>
              <a:rPr lang="en-US"/>
              <a:t>Improve design</a:t>
            </a:r>
            <a:endParaRPr/>
          </a:p>
          <a:p>
            <a:pPr marL="914400" marR="0" lvl="1" indent="-342900" algn="l" rtl="0">
              <a:lnSpc>
                <a:spcPct val="150000"/>
              </a:lnSpc>
              <a:spcBef>
                <a:spcPts val="0"/>
              </a:spcBef>
              <a:spcAft>
                <a:spcPts val="0"/>
              </a:spcAft>
              <a:buSzPts val="1800"/>
              <a:buChar char="–"/>
            </a:pPr>
            <a:r>
              <a:rPr lang="en-US"/>
              <a:t>Corral Data Access code</a:t>
            </a:r>
            <a:endParaRPr/>
          </a:p>
          <a:p>
            <a:pPr marL="914400" marR="0" lvl="1" indent="-342900" algn="l" rtl="0">
              <a:lnSpc>
                <a:spcPct val="150000"/>
              </a:lnSpc>
              <a:spcBef>
                <a:spcPts val="0"/>
              </a:spcBef>
              <a:spcAft>
                <a:spcPts val="0"/>
              </a:spcAft>
              <a:buSzPts val="1800"/>
              <a:buChar char="–"/>
            </a:pPr>
            <a:r>
              <a:rPr lang="en-US"/>
              <a:t>Introduce mocking where needed</a:t>
            </a:r>
            <a:endParaRPr/>
          </a:p>
          <a:p>
            <a:pPr marL="457200" marR="0" lvl="0" indent="-342900" algn="l" rtl="0">
              <a:lnSpc>
                <a:spcPct val="150000"/>
              </a:lnSpc>
              <a:spcBef>
                <a:spcPts val="0"/>
              </a:spcBef>
              <a:spcAft>
                <a:spcPts val="0"/>
              </a:spcAft>
              <a:buSzPts val="1800"/>
              <a:buChar char="•"/>
            </a:pPr>
            <a:r>
              <a:rPr lang="en-US"/>
              <a:t>Concession:  run subsets of tests</a:t>
            </a:r>
            <a:endParaRPr/>
          </a:p>
          <a:p>
            <a:pPr marL="914400" marR="0" lvl="1" indent="-342900" algn="l" rtl="0">
              <a:lnSpc>
                <a:spcPct val="150000"/>
              </a:lnSpc>
              <a:spcBef>
                <a:spcPts val="0"/>
              </a:spcBef>
              <a:spcAft>
                <a:spcPts val="0"/>
              </a:spcAft>
              <a:buSzPts val="1800"/>
              <a:buChar char="–"/>
            </a:pPr>
            <a:r>
              <a:rPr lang="en-US"/>
              <a:t>Run at the largest possible scope</a:t>
            </a:r>
            <a:endParaRPr/>
          </a:p>
          <a:p>
            <a:pPr marL="914400" marR="0" lvl="1" indent="-342900" algn="l" rtl="0">
              <a:lnSpc>
                <a:spcPct val="150000"/>
              </a:lnSpc>
              <a:spcBef>
                <a:spcPts val="0"/>
              </a:spcBef>
              <a:spcAft>
                <a:spcPts val="0"/>
              </a:spcAft>
              <a:buSzPts val="1800"/>
              <a:buChar char="–"/>
            </a:pPr>
            <a:r>
              <a:rPr lang="en-US"/>
              <a:t>Isolate certain kinds of tests</a:t>
            </a:r>
            <a:endParaRPr/>
          </a:p>
          <a:p>
            <a:pPr marL="914400" marR="0" lvl="1" indent="-342900" algn="l" rtl="0">
              <a:lnSpc>
                <a:spcPct val="150000"/>
              </a:lnSpc>
              <a:spcBef>
                <a:spcPts val="0"/>
              </a:spcBef>
              <a:spcAft>
                <a:spcPts val="0"/>
              </a:spcAft>
              <a:buSzPts val="1800"/>
              <a:buChar char="–"/>
            </a:pPr>
            <a:r>
              <a:rPr lang="en-US"/>
              <a:t>Increases Risk</a:t>
            </a:r>
            <a:endParaRPr/>
          </a:p>
        </p:txBody>
      </p:sp>
      <p:sp>
        <p:nvSpPr>
          <p:cNvPr id="769" name="Google Shape;769;p11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If Your Tests Run Sloooooww</a:t>
            </a:r>
            <a:endParaRPr/>
          </a:p>
        </p:txBody>
      </p:sp>
    </p:spTree>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126</a:t>
            </a:fld>
            <a:endParaRPr/>
          </a:p>
        </p:txBody>
      </p:sp>
      <p:sp>
        <p:nvSpPr>
          <p:cNvPr id="775" name="Google Shape;775;p11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Often suggests need for redesign</a:t>
            </a:r>
            <a:endParaRPr/>
          </a:p>
          <a:p>
            <a:pPr marL="457200" marR="0" lvl="0" indent="-342900" algn="l" rtl="0">
              <a:lnSpc>
                <a:spcPct val="150000"/>
              </a:lnSpc>
              <a:spcBef>
                <a:spcPts val="0"/>
              </a:spcBef>
              <a:spcAft>
                <a:spcPts val="0"/>
              </a:spcAft>
              <a:buSzPts val="1800"/>
              <a:buChar char="•"/>
            </a:pPr>
            <a:r>
              <a:rPr lang="en-US"/>
              <a:t>Private methods become public tested methods on another class</a:t>
            </a:r>
            <a:endParaRPr/>
          </a:p>
          <a:p>
            <a:pPr marL="457200" marR="0" lvl="0" indent="-342900" algn="l" rtl="0">
              <a:lnSpc>
                <a:spcPct val="150000"/>
              </a:lnSpc>
              <a:spcBef>
                <a:spcPts val="0"/>
              </a:spcBef>
              <a:spcAft>
                <a:spcPts val="0"/>
              </a:spcAft>
              <a:buSzPts val="1800"/>
              <a:buChar char="•"/>
            </a:pPr>
            <a:r>
              <a:rPr lang="en-US"/>
              <a:t>If absolutely necessary, relax access specifier</a:t>
            </a:r>
            <a:endParaRPr/>
          </a:p>
        </p:txBody>
      </p:sp>
      <p:sp>
        <p:nvSpPr>
          <p:cNvPr id="776" name="Google Shape;776;p11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Behavior</a:t>
            </a:r>
            <a:endParaRPr/>
          </a:p>
        </p:txBody>
      </p:sp>
    </p:spTree>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127</a:t>
            </a:fld>
            <a:endParaRPr/>
          </a:p>
        </p:txBody>
      </p:sp>
      <p:sp>
        <p:nvSpPr>
          <p:cNvPr id="782" name="Google Shape;782;p12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Verifying behavior requires inspecting state</a:t>
            </a:r>
            <a:endParaRPr/>
          </a:p>
          <a:p>
            <a:pPr marL="457200" marR="0" lvl="0" indent="-342900" algn="l" rtl="0">
              <a:lnSpc>
                <a:spcPct val="150000"/>
              </a:lnSpc>
              <a:spcBef>
                <a:spcPts val="0"/>
              </a:spcBef>
              <a:spcAft>
                <a:spcPts val="0"/>
              </a:spcAft>
              <a:buSzPts val="1800"/>
              <a:buChar char="•"/>
            </a:pPr>
            <a:r>
              <a:rPr lang="en-US"/>
              <a:t>Sometimes you wouldn’t normally expose this state</a:t>
            </a:r>
            <a:endParaRPr/>
          </a:p>
          <a:p>
            <a:pPr marL="457200" marR="0" lvl="0" indent="-342900" algn="l" rtl="0">
              <a:lnSpc>
                <a:spcPct val="150000"/>
              </a:lnSpc>
              <a:spcBef>
                <a:spcPts val="0"/>
              </a:spcBef>
              <a:spcAft>
                <a:spcPts val="0"/>
              </a:spcAft>
              <a:buSzPts val="1800"/>
              <a:buChar char="•"/>
            </a:pPr>
            <a:r>
              <a:rPr lang="en-US"/>
              <a:t>Relax access specifier</a:t>
            </a:r>
            <a:endParaRPr/>
          </a:p>
          <a:p>
            <a:pPr marL="914400" marR="0" lvl="1" indent="-342900" algn="l" rtl="0">
              <a:lnSpc>
                <a:spcPct val="150000"/>
              </a:lnSpc>
              <a:spcBef>
                <a:spcPts val="0"/>
              </a:spcBef>
              <a:spcAft>
                <a:spcPts val="0"/>
              </a:spcAft>
              <a:buSzPts val="1800"/>
              <a:buChar char="–"/>
            </a:pPr>
            <a:r>
              <a:rPr lang="en-US"/>
              <a:t>No worries - we have tests!</a:t>
            </a:r>
            <a:endParaRPr/>
          </a:p>
        </p:txBody>
      </p:sp>
      <p:sp>
        <p:nvSpPr>
          <p:cNvPr id="783" name="Google Shape;783;p12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Data</a:t>
            </a:r>
            <a:endParaRPr/>
          </a:p>
        </p:txBody>
      </p:sp>
    </p:spTree>
  </p:cSld>
  <p:clrMapOvr>
    <a:masterClrMapping/>
  </p:clrMapOvr>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LEGACY CODE &amp; TDD</a:t>
            </a:r>
            <a:endParaRPr/>
          </a:p>
        </p:txBody>
      </p:sp>
    </p:spTree>
  </p:cSld>
  <p:clrMapOvr>
    <a:masterClrMapping/>
  </p:clrMapOvr>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2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129</a:t>
            </a:fld>
            <a:endParaRPr/>
          </a:p>
        </p:txBody>
      </p:sp>
      <p:sp>
        <p:nvSpPr>
          <p:cNvPr id="794" name="Google Shape;794;p12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Existing systems do not have tests</a:t>
            </a:r>
            <a:endParaRPr/>
          </a:p>
          <a:p>
            <a:pPr marL="457200" lvl="0" indent="-342900" algn="l" rtl="0">
              <a:lnSpc>
                <a:spcPct val="150000"/>
              </a:lnSpc>
              <a:spcBef>
                <a:spcPts val="0"/>
              </a:spcBef>
              <a:spcAft>
                <a:spcPts val="0"/>
              </a:spcAft>
              <a:buSzPts val="1800"/>
              <a:buChar char="•"/>
            </a:pPr>
            <a:r>
              <a:rPr lang="en-US"/>
              <a:t>We need tests in order to change code</a:t>
            </a:r>
            <a:endParaRPr/>
          </a:p>
          <a:p>
            <a:pPr marL="457200" lvl="0" indent="-342900" algn="l" rtl="0">
              <a:lnSpc>
                <a:spcPct val="150000"/>
              </a:lnSpc>
              <a:spcBef>
                <a:spcPts val="0"/>
              </a:spcBef>
              <a:spcAft>
                <a:spcPts val="0"/>
              </a:spcAft>
              <a:buSzPts val="1800"/>
              <a:buChar char="•"/>
            </a:pPr>
            <a:r>
              <a:rPr lang="en-US"/>
              <a:t>In order to write tests, we often need to change code</a:t>
            </a:r>
            <a:endParaRPr/>
          </a:p>
        </p:txBody>
      </p:sp>
      <p:sp>
        <p:nvSpPr>
          <p:cNvPr id="795" name="Google Shape;795;p12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It’s a Catch-22</a:t>
            </a:r>
            <a:endParaRPr/>
          </a:p>
        </p:txBody>
      </p:sp>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Title 1">
            <a:extLst>
              <a:ext uri="{FF2B5EF4-FFF2-40B4-BE49-F238E27FC236}">
                <a16:creationId xmlns:a16="http://schemas.microsoft.com/office/drawing/2014/main" id="{05FF4914-239F-424C-8B82-7A4803B91A99}"/>
              </a:ext>
            </a:extLst>
          </p:cNvPr>
          <p:cNvSpPr>
            <a:spLocks noGrp="1"/>
          </p:cNvSpPr>
          <p:nvPr>
            <p:ph type="title"/>
          </p:nvPr>
        </p:nvSpPr>
        <p:spPr/>
        <p:txBody>
          <a:bodyPr/>
          <a:lstStyle/>
          <a:p>
            <a:endParaRPr lang="en-US"/>
          </a:p>
        </p:txBody>
      </p:sp>
      <p:pic>
        <p:nvPicPr>
          <p:cNvPr id="9" name="Picture 2" descr="ＳＰＲＩＮＧ ＣＨＩＬＬ - YouTube">
            <a:extLst>
              <a:ext uri="{FF2B5EF4-FFF2-40B4-BE49-F238E27FC236}">
                <a16:creationId xmlns:a16="http://schemas.microsoft.com/office/drawing/2014/main" id="{8E96187D-8351-854B-B76E-E879787C8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25FFAA-9B20-1C4D-AF3B-4CADF859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73;p65">
            <a:extLst>
              <a:ext uri="{FF2B5EF4-FFF2-40B4-BE49-F238E27FC236}">
                <a16:creationId xmlns:a16="http://schemas.microsoft.com/office/drawing/2014/main" id="{D6928C03-DB9F-F242-B731-C8CA835BA535}"/>
              </a:ext>
            </a:extLst>
          </p:cNvPr>
          <p:cNvSpPr txBox="1">
            <a:spLocks/>
          </p:cNvSpPr>
          <p:nvPr/>
        </p:nvSpPr>
        <p:spPr>
          <a:xfrm>
            <a:off x="392906" y="319462"/>
            <a:ext cx="8408194" cy="558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en-US" sz="3200">
                <a:solidFill>
                  <a:schemeClr val="tx1">
                    <a:lumMod val="85000"/>
                    <a:lumOff val="15000"/>
                  </a:schemeClr>
                </a:solidFill>
                <a:latin typeface="Dank Mono" pitchFamily="49" charset="77"/>
              </a:rPr>
              <a:t>BREAK</a:t>
            </a:r>
            <a:endParaRPr lang="en-US" sz="3200" dirty="0">
              <a:solidFill>
                <a:schemeClr val="tx1">
                  <a:lumMod val="85000"/>
                  <a:lumOff val="15000"/>
                </a:schemeClr>
              </a:solidFill>
              <a:latin typeface="Dank Mono" pitchFamily="49" charset="77"/>
            </a:endParaRPr>
          </a:p>
        </p:txBody>
      </p:sp>
      <p:cxnSp>
        <p:nvCxnSpPr>
          <p:cNvPr id="12" name="Straight Connector 11">
            <a:extLst>
              <a:ext uri="{FF2B5EF4-FFF2-40B4-BE49-F238E27FC236}">
                <a16:creationId xmlns:a16="http://schemas.microsoft.com/office/drawing/2014/main" id="{3ADF3940-52D6-B949-9F59-CDDBB926F4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61120-7FCC-C642-9FD3-7A4C5487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E81F49-76D8-964E-B22F-B5CA04FE519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2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130</a:t>
            </a:fld>
            <a:endParaRPr/>
          </a:p>
        </p:txBody>
      </p:sp>
      <p:sp>
        <p:nvSpPr>
          <p:cNvPr id="801" name="Google Shape;801;p12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Michael Feathers defines it as: code without tests</a:t>
            </a:r>
            <a:endParaRPr/>
          </a:p>
        </p:txBody>
      </p:sp>
      <p:sp>
        <p:nvSpPr>
          <p:cNvPr id="802" name="Google Shape;802;p12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is Legacy Code?</a:t>
            </a:r>
            <a:endParaRPr/>
          </a:p>
        </p:txBody>
      </p:sp>
      <p:pic>
        <p:nvPicPr>
          <p:cNvPr id="803" name="Google Shape;803;p123"/>
          <p:cNvPicPr preferRelativeResize="0"/>
          <p:nvPr/>
        </p:nvPicPr>
        <p:blipFill>
          <a:blip r:embed="rId3">
            <a:alphaModFix/>
          </a:blip>
          <a:stretch>
            <a:fillRect/>
          </a:stretch>
        </p:blipFill>
        <p:spPr>
          <a:xfrm>
            <a:off x="3376263" y="1694146"/>
            <a:ext cx="2391475" cy="3157025"/>
          </a:xfrm>
          <a:prstGeom prst="rect">
            <a:avLst/>
          </a:prstGeom>
          <a:noFill/>
          <a:ln>
            <a:noFill/>
          </a:ln>
        </p:spPr>
      </p:pic>
    </p:spTree>
  </p:cSld>
  <p:clrMapOvr>
    <a:masterClrMapping/>
  </p:clrMapOvr>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131</a:t>
            </a:fld>
            <a:endParaRPr/>
          </a:p>
        </p:txBody>
      </p:sp>
      <p:sp>
        <p:nvSpPr>
          <p:cNvPr id="809" name="Google Shape;809;p12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change points</a:t>
            </a:r>
            <a:endParaRPr/>
          </a:p>
          <a:p>
            <a:pPr marL="914400" lvl="1" indent="-342900" algn="l" rtl="0">
              <a:lnSpc>
                <a:spcPct val="150000"/>
              </a:lnSpc>
              <a:spcBef>
                <a:spcPts val="0"/>
              </a:spcBef>
              <a:spcAft>
                <a:spcPts val="0"/>
              </a:spcAft>
              <a:buSzPts val="1800"/>
              <a:buChar char="–"/>
            </a:pPr>
            <a:r>
              <a:rPr lang="en-US"/>
              <a:t>Requires good understanding of system design</a:t>
            </a:r>
            <a:endParaRPr/>
          </a:p>
          <a:p>
            <a:pPr marL="457200" lvl="0" indent="-342900" algn="l" rtl="0">
              <a:lnSpc>
                <a:spcPct val="150000"/>
              </a:lnSpc>
              <a:spcBef>
                <a:spcPts val="0"/>
              </a:spcBef>
              <a:spcAft>
                <a:spcPts val="0"/>
              </a:spcAft>
              <a:buSzPts val="1800"/>
              <a:buChar char="•"/>
            </a:pPr>
            <a:r>
              <a:rPr lang="en-US"/>
              <a:t>Find test points</a:t>
            </a:r>
            <a:endParaRPr/>
          </a:p>
          <a:p>
            <a:pPr marL="914400" lvl="1" indent="-342900" algn="l" rtl="0">
              <a:lnSpc>
                <a:spcPct val="150000"/>
              </a:lnSpc>
              <a:spcBef>
                <a:spcPts val="0"/>
              </a:spcBef>
              <a:spcAft>
                <a:spcPts val="0"/>
              </a:spcAft>
              <a:buSzPts val="1800"/>
              <a:buChar char="–"/>
            </a:pPr>
            <a:r>
              <a:rPr lang="en-US"/>
              <a:t>Based on analysis of effects</a:t>
            </a:r>
            <a:endParaRPr/>
          </a:p>
          <a:p>
            <a:pPr marL="457200" lvl="0" indent="-342900" algn="l" rtl="0">
              <a:lnSpc>
                <a:spcPct val="150000"/>
              </a:lnSpc>
              <a:spcBef>
                <a:spcPts val="0"/>
              </a:spcBef>
              <a:spcAft>
                <a:spcPts val="0"/>
              </a:spcAft>
              <a:buSzPts val="1800"/>
              <a:buChar char="•"/>
            </a:pPr>
            <a:r>
              <a:rPr lang="en-US"/>
              <a:t>Break dependencies using safe refactoring techniques</a:t>
            </a:r>
            <a:endParaRPr/>
          </a:p>
          <a:p>
            <a:pPr marL="457200" lvl="0" indent="-342900" algn="l" rtl="0">
              <a:lnSpc>
                <a:spcPct val="150000"/>
              </a:lnSpc>
              <a:spcBef>
                <a:spcPts val="0"/>
              </a:spcBef>
              <a:spcAft>
                <a:spcPts val="0"/>
              </a:spcAft>
              <a:buSzPts val="1800"/>
              <a:buChar char="•"/>
            </a:pPr>
            <a:r>
              <a:rPr lang="en-US"/>
              <a:t>Write tests</a:t>
            </a:r>
            <a:endParaRPr/>
          </a:p>
          <a:p>
            <a:pPr marL="457200" lvl="0" indent="-342900" algn="l" rtl="0">
              <a:lnSpc>
                <a:spcPct val="150000"/>
              </a:lnSpc>
              <a:spcBef>
                <a:spcPts val="0"/>
              </a:spcBef>
              <a:spcAft>
                <a:spcPts val="0"/>
              </a:spcAft>
              <a:buSzPts val="1800"/>
              <a:buChar char="•"/>
            </a:pPr>
            <a:r>
              <a:rPr lang="en-US"/>
              <a:t>Make changes and refactor</a:t>
            </a:r>
            <a:endParaRPr/>
          </a:p>
        </p:txBody>
      </p:sp>
      <p:sp>
        <p:nvSpPr>
          <p:cNvPr id="810" name="Google Shape;810;p12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Introducing Unit Tests to Legacy Code</a:t>
            </a:r>
            <a:endParaRPr/>
          </a:p>
        </p:txBody>
      </p:sp>
    </p:spTree>
  </p:cSld>
  <p:clrMapOvr>
    <a:masterClrMapping/>
  </p:clrMapOvr>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132</a:t>
            </a:fld>
            <a:endParaRPr/>
          </a:p>
        </p:txBody>
      </p:sp>
      <p:sp>
        <p:nvSpPr>
          <p:cNvPr id="816" name="Google Shape;816;p1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method that will change</a:t>
            </a:r>
            <a:endParaRPr/>
          </a:p>
          <a:p>
            <a:pPr marL="914400" lvl="1" indent="-342900" algn="l" rtl="0">
              <a:lnSpc>
                <a:spcPct val="150000"/>
              </a:lnSpc>
              <a:spcBef>
                <a:spcPts val="0"/>
              </a:spcBef>
              <a:spcAft>
                <a:spcPts val="0"/>
              </a:spcAft>
              <a:buSzPts val="1800"/>
              <a:buChar char="–"/>
            </a:pPr>
            <a:r>
              <a:rPr lang="en-US"/>
              <a:t>If it has a return value, examine its callers</a:t>
            </a:r>
            <a:endParaRPr/>
          </a:p>
          <a:p>
            <a:pPr marL="457200" lvl="0" indent="-342900" algn="l" rtl="0">
              <a:lnSpc>
                <a:spcPct val="150000"/>
              </a:lnSpc>
              <a:spcBef>
                <a:spcPts val="0"/>
              </a:spcBef>
              <a:spcAft>
                <a:spcPts val="0"/>
              </a:spcAft>
              <a:buSzPts val="1800"/>
              <a:buChar char="•"/>
            </a:pPr>
            <a:r>
              <a:rPr lang="en-US"/>
              <a:t>Determine if it modifies any values</a:t>
            </a:r>
            <a:endParaRPr/>
          </a:p>
          <a:p>
            <a:pPr marL="914400" lvl="1" indent="-342900" algn="l" rtl="0">
              <a:lnSpc>
                <a:spcPct val="150000"/>
              </a:lnSpc>
              <a:spcBef>
                <a:spcPts val="0"/>
              </a:spcBef>
              <a:spcAft>
                <a:spcPts val="0"/>
              </a:spcAft>
              <a:buSzPts val="1800"/>
              <a:buChar char="–"/>
            </a:pPr>
            <a:r>
              <a:rPr lang="en-US"/>
              <a:t>If so, examine methods that use those values</a:t>
            </a:r>
            <a:endParaRPr/>
          </a:p>
          <a:p>
            <a:pPr marL="914400" lvl="1" indent="-342900" algn="l" rtl="0">
              <a:lnSpc>
                <a:spcPct val="150000"/>
              </a:lnSpc>
              <a:spcBef>
                <a:spcPts val="0"/>
              </a:spcBef>
              <a:spcAft>
                <a:spcPts val="0"/>
              </a:spcAft>
              <a:buSzPts val="1800"/>
              <a:buChar char="–"/>
            </a:pPr>
            <a:r>
              <a:rPr lang="en-US"/>
              <a:t>Also examine methods that use those methods</a:t>
            </a:r>
            <a:endParaRPr/>
          </a:p>
          <a:p>
            <a:pPr marL="914400" lvl="1" indent="-342900" algn="l" rtl="0">
              <a:lnSpc>
                <a:spcPct val="150000"/>
              </a:lnSpc>
              <a:spcBef>
                <a:spcPts val="0"/>
              </a:spcBef>
              <a:spcAft>
                <a:spcPts val="0"/>
              </a:spcAft>
              <a:buSzPts val="1800"/>
              <a:buChar char="–"/>
            </a:pPr>
            <a:r>
              <a:rPr lang="en-US"/>
              <a:t>Make sure you examine super/subclasses</a:t>
            </a:r>
            <a:endParaRPr/>
          </a:p>
          <a:p>
            <a:pPr marL="457200" lvl="0" indent="-342900" algn="l" rtl="0">
              <a:lnSpc>
                <a:spcPct val="150000"/>
              </a:lnSpc>
              <a:spcBef>
                <a:spcPts val="0"/>
              </a:spcBef>
              <a:spcAft>
                <a:spcPts val="0"/>
              </a:spcAft>
              <a:buSzPts val="1800"/>
              <a:buChar char="•"/>
            </a:pPr>
            <a:r>
              <a:rPr lang="en-US"/>
              <a:t>Examine parameters to the methods</a:t>
            </a:r>
            <a:endParaRPr/>
          </a:p>
          <a:p>
            <a:pPr marL="457200" lvl="0" indent="-342900" algn="l" rtl="0">
              <a:lnSpc>
                <a:spcPct val="150000"/>
              </a:lnSpc>
              <a:spcBef>
                <a:spcPts val="0"/>
              </a:spcBef>
              <a:spcAft>
                <a:spcPts val="0"/>
              </a:spcAft>
              <a:buSzPts val="1800"/>
              <a:buChar char="•"/>
            </a:pPr>
            <a:r>
              <a:rPr lang="en-US"/>
              <a:t>Examine global variables and static data modified in any of the identified methods</a:t>
            </a:r>
            <a:endParaRPr/>
          </a:p>
        </p:txBody>
      </p:sp>
      <p:sp>
        <p:nvSpPr>
          <p:cNvPr id="817" name="Google Shape;817;p1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Effects Analysis</a:t>
            </a:r>
            <a:endParaRPr/>
          </a:p>
        </p:txBody>
      </p:sp>
    </p:spTree>
  </p:cSld>
  <p:clrMapOvr>
    <a:masterClrMapping/>
  </p:clrMapOvr>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133</a:t>
            </a:fld>
            <a:endParaRPr/>
          </a:p>
        </p:txBody>
      </p:sp>
      <p:sp>
        <p:nvSpPr>
          <p:cNvPr id="823" name="Google Shape;823;p1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Two reasons to break dependencies when putting tests into place</a:t>
            </a:r>
            <a:endParaRPr/>
          </a:p>
          <a:p>
            <a:pPr marL="914400" lvl="1" indent="-342900" algn="l" rtl="0">
              <a:lnSpc>
                <a:spcPct val="150000"/>
              </a:lnSpc>
              <a:spcBef>
                <a:spcPts val="0"/>
              </a:spcBef>
              <a:spcAft>
                <a:spcPts val="0"/>
              </a:spcAft>
              <a:buSzPts val="1800"/>
              <a:buChar char="–"/>
            </a:pPr>
            <a:r>
              <a:rPr lang="en-US"/>
              <a:t>To sense - when we can’t access computation results</a:t>
            </a:r>
            <a:endParaRPr/>
          </a:p>
          <a:p>
            <a:pPr marL="914400" lvl="1" indent="-342900" algn="l" rtl="0">
              <a:lnSpc>
                <a:spcPct val="150000"/>
              </a:lnSpc>
              <a:spcBef>
                <a:spcPts val="0"/>
              </a:spcBef>
              <a:spcAft>
                <a:spcPts val="0"/>
              </a:spcAft>
              <a:buSzPts val="1800"/>
              <a:buChar char="–"/>
            </a:pPr>
            <a:r>
              <a:rPr lang="en-US"/>
              <a:t>To separate - when we can’t get code to run in a test harness</a:t>
            </a:r>
            <a:endParaRPr/>
          </a:p>
          <a:p>
            <a:pPr marL="457200" lvl="0" indent="-342900" algn="l" rtl="0">
              <a:lnSpc>
                <a:spcPct val="150000"/>
              </a:lnSpc>
              <a:spcBef>
                <a:spcPts val="0"/>
              </a:spcBef>
              <a:spcAft>
                <a:spcPts val="0"/>
              </a:spcAft>
              <a:buSzPts val="1800"/>
              <a:buChar char="•"/>
            </a:pPr>
            <a:r>
              <a:rPr lang="en-US"/>
              <a:t>Primary technique - fake collaborators</a:t>
            </a:r>
            <a:endParaRPr/>
          </a:p>
          <a:p>
            <a:pPr marL="914400" lvl="1" indent="-342900" algn="l" rtl="0">
              <a:lnSpc>
                <a:spcPct val="150000"/>
              </a:lnSpc>
              <a:spcBef>
                <a:spcPts val="0"/>
              </a:spcBef>
              <a:spcAft>
                <a:spcPts val="0"/>
              </a:spcAft>
              <a:buSzPts val="1800"/>
              <a:buChar char="–"/>
            </a:pPr>
            <a:r>
              <a:rPr lang="en-US"/>
              <a:t>Impersonate a collaborator of the class under test</a:t>
            </a:r>
            <a:endParaRPr/>
          </a:p>
        </p:txBody>
      </p:sp>
      <p:sp>
        <p:nvSpPr>
          <p:cNvPr id="824" name="Google Shape;824;p1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Breaking Dependencies</a:t>
            </a:r>
            <a:endParaRPr/>
          </a:p>
        </p:txBody>
      </p:sp>
    </p:spTree>
  </p:cSld>
  <p:clrMapOvr>
    <a:masterClrMapping/>
  </p:clrMapOvr>
</p:sld>
</file>

<file path=ppt/slides/slide134.xml><?xml version="1.0" encoding="utf-8"?>
<p:sld xmlns:a="http://schemas.openxmlformats.org/drawingml/2006/main" xmlns:r="http://schemas.openxmlformats.org/officeDocument/2006/relationships" xmlns:p="http://schemas.openxmlformats.org/presentationml/2006/main" show="0">
  <p:cSld>
    <p:spTree>
      <p:nvGrpSpPr>
        <p:cNvPr id="1" name="Shape 828"/>
        <p:cNvGrpSpPr/>
        <p:nvPr/>
      </p:nvGrpSpPr>
      <p:grpSpPr>
        <a:xfrm>
          <a:off x="0" y="0"/>
          <a:ext cx="0" cy="0"/>
          <a:chOff x="0" y="0"/>
          <a:chExt cx="0" cy="0"/>
        </a:xfrm>
      </p:grpSpPr>
      <p:sp>
        <p:nvSpPr>
          <p:cNvPr id="829" name="Google Shape;829;p1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134</a:t>
            </a:fld>
            <a:endParaRPr/>
          </a:p>
        </p:txBody>
      </p:sp>
      <p:sp>
        <p:nvSpPr>
          <p:cNvPr id="830" name="Google Shape;830;p1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640"/>
              </a:spcBef>
              <a:spcAft>
                <a:spcPts val="0"/>
              </a:spcAft>
              <a:buSzPts val="1800"/>
              <a:buChar char="•"/>
            </a:pPr>
            <a:r>
              <a:rPr lang="en-US"/>
              <a:t>Code place allowing you to alter behavior</a:t>
            </a:r>
            <a:endParaRPr/>
          </a:p>
          <a:p>
            <a:pPr marL="914400" marR="0" lvl="1" indent="-342900" algn="l" rtl="0">
              <a:lnSpc>
                <a:spcPct val="115000"/>
              </a:lnSpc>
              <a:spcBef>
                <a:spcPts val="0"/>
              </a:spcBef>
              <a:spcAft>
                <a:spcPts val="0"/>
              </a:spcAft>
              <a:buSzPts val="1800"/>
              <a:buChar char="–"/>
            </a:pPr>
            <a:r>
              <a:rPr lang="en-US"/>
              <a:t>Without editing that place</a:t>
            </a:r>
            <a:endParaRPr/>
          </a:p>
          <a:p>
            <a:pPr marL="457200" marR="0" lvl="0" indent="-342900" algn="l" rtl="0">
              <a:lnSpc>
                <a:spcPct val="115000"/>
              </a:lnSpc>
              <a:spcBef>
                <a:spcPts val="0"/>
              </a:spcBef>
              <a:spcAft>
                <a:spcPts val="0"/>
              </a:spcAft>
              <a:buSzPts val="1800"/>
              <a:buChar char="•"/>
            </a:pPr>
            <a:r>
              <a:rPr lang="en-US"/>
              <a:t>Most Java seams based on polymorphism</a:t>
            </a:r>
            <a:endParaRPr/>
          </a:p>
          <a:p>
            <a:pPr marL="914400" marR="0" lvl="1" indent="-342900" algn="l" rtl="0">
              <a:lnSpc>
                <a:spcPct val="115000"/>
              </a:lnSpc>
              <a:spcBef>
                <a:spcPts val="0"/>
              </a:spcBef>
              <a:spcAft>
                <a:spcPts val="0"/>
              </a:spcAft>
              <a:buSzPts val="1800"/>
              <a:buChar char="–"/>
            </a:pPr>
            <a:r>
              <a:rPr lang="en-US"/>
              <a:t>Known as object seams</a:t>
            </a:r>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public int value() {</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if (null == holding)</a:t>
            </a:r>
            <a:endParaRPr sz="1200">
              <a:latin typeface="Consolas"/>
              <a:ea typeface="Consolas"/>
              <a:cs typeface="Consolas"/>
              <a:sym typeface="Consolas"/>
            </a:endParaRPr>
          </a:p>
          <a:p>
            <a:pPr marL="1371600" marR="0" lvl="0" indent="0" algn="l" rtl="0">
              <a:lnSpc>
                <a:spcPct val="100000"/>
              </a:lnSpc>
              <a:spcBef>
                <a:spcPts val="640"/>
              </a:spcBef>
              <a:spcAft>
                <a:spcPts val="0"/>
              </a:spcAft>
              <a:buNone/>
            </a:pPr>
            <a:r>
              <a:rPr lang="en-US" sz="1200">
                <a:latin typeface="Consolas"/>
                <a:ea typeface="Consolas"/>
                <a:cs typeface="Consolas"/>
                <a:sym typeface="Consolas"/>
              </a:rPr>
              <a:t>return 0;</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int price = stockLookupService.price(holding.getSymbol());</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return price * holding.getShares();</a:t>
            </a:r>
            <a:endParaRPr sz="1200">
              <a:latin typeface="Consolas"/>
              <a:ea typeface="Consolas"/>
              <a:cs typeface="Consolas"/>
              <a:sym typeface="Consolas"/>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a:t>
            </a:r>
            <a:endParaRPr sz="1200">
              <a:latin typeface="Consolas"/>
              <a:ea typeface="Consolas"/>
              <a:cs typeface="Consolas"/>
              <a:sym typeface="Consolas"/>
            </a:endParaRPr>
          </a:p>
          <a:p>
            <a:pPr marL="457200" marR="0" lvl="0" indent="-342900" algn="l" rtl="0">
              <a:lnSpc>
                <a:spcPct val="115000"/>
              </a:lnSpc>
              <a:spcBef>
                <a:spcPts val="640"/>
              </a:spcBef>
              <a:spcAft>
                <a:spcPts val="0"/>
              </a:spcAft>
              <a:buSzPts val="1800"/>
              <a:buChar char="•"/>
            </a:pPr>
            <a:r>
              <a:rPr lang="en-US"/>
              <a:t>The call to price() is a seam</a:t>
            </a:r>
            <a:endParaRPr/>
          </a:p>
          <a:p>
            <a:pPr marL="914400" marR="0" lvl="1" indent="-342900" algn="l" rtl="0">
              <a:lnSpc>
                <a:spcPct val="115000"/>
              </a:lnSpc>
              <a:spcBef>
                <a:spcPts val="0"/>
              </a:spcBef>
              <a:spcAft>
                <a:spcPts val="0"/>
              </a:spcAft>
              <a:buSzPts val="1800"/>
              <a:buChar char="–"/>
            </a:pPr>
            <a:r>
              <a:rPr lang="en-US"/>
              <a:t>Can replace the reference stockLookupService</a:t>
            </a:r>
            <a:endParaRPr/>
          </a:p>
        </p:txBody>
      </p:sp>
      <p:sp>
        <p:nvSpPr>
          <p:cNvPr id="831" name="Google Shape;831;p1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Seams</a:t>
            </a:r>
            <a:endParaRPr/>
          </a:p>
        </p:txBody>
      </p:sp>
    </p:spTree>
  </p:cSld>
  <p:clrMapOvr>
    <a:masterClrMapping/>
  </p:clrMapOvr>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135</a:t>
            </a:fld>
            <a:endParaRPr/>
          </a:p>
        </p:txBody>
      </p:sp>
      <p:sp>
        <p:nvSpPr>
          <p:cNvPr id="837" name="Google Shape;837;p1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Any manual edits are error prone!</a:t>
            </a:r>
            <a:endParaRPr/>
          </a:p>
          <a:p>
            <a:pPr marL="457200" marR="0" lvl="0" indent="-342900" algn="l" rtl="0">
              <a:lnSpc>
                <a:spcPct val="150000"/>
              </a:lnSpc>
              <a:spcBef>
                <a:spcPts val="0"/>
              </a:spcBef>
              <a:spcAft>
                <a:spcPts val="0"/>
              </a:spcAft>
              <a:buSzPts val="1800"/>
              <a:buChar char="•"/>
            </a:pPr>
            <a:r>
              <a:rPr lang="en-US"/>
              <a:t>Rely on your IDE refactoring where possible</a:t>
            </a:r>
            <a:endParaRPr/>
          </a:p>
          <a:p>
            <a:pPr marL="457200" marR="0" lvl="0" indent="-342900" algn="l" rtl="0">
              <a:lnSpc>
                <a:spcPct val="150000"/>
              </a:lnSpc>
              <a:spcBef>
                <a:spcPts val="0"/>
              </a:spcBef>
              <a:spcAft>
                <a:spcPts val="0"/>
              </a:spcAft>
              <a:buSzPts val="1800"/>
              <a:buChar char="•"/>
            </a:pPr>
            <a:r>
              <a:rPr lang="en-US"/>
              <a:t>May need to manual refactor before you are able to write tests</a:t>
            </a:r>
            <a:endParaRPr/>
          </a:p>
          <a:p>
            <a:pPr marL="457200" marR="0" lvl="0" indent="-342900" algn="l" rtl="0">
              <a:lnSpc>
                <a:spcPct val="150000"/>
              </a:lnSpc>
              <a:spcBef>
                <a:spcPts val="0"/>
              </a:spcBef>
              <a:spcAft>
                <a:spcPts val="0"/>
              </a:spcAft>
              <a:buSzPts val="1800"/>
              <a:buChar char="•"/>
            </a:pPr>
            <a:r>
              <a:rPr lang="en-US"/>
              <a:t>Don’t do more than one thing at a time</a:t>
            </a:r>
            <a:endParaRPr/>
          </a:p>
          <a:p>
            <a:pPr marL="914400" marR="0" lvl="1" indent="-342900" algn="l" rtl="0">
              <a:lnSpc>
                <a:spcPct val="150000"/>
              </a:lnSpc>
              <a:spcBef>
                <a:spcPts val="0"/>
              </a:spcBef>
              <a:spcAft>
                <a:spcPts val="0"/>
              </a:spcAft>
              <a:buSzPts val="1800"/>
              <a:buChar char="–"/>
            </a:pPr>
            <a:r>
              <a:rPr lang="en-US"/>
              <a:t>Be hyper-aware of the impact of each keystroke</a:t>
            </a:r>
            <a:endParaRPr/>
          </a:p>
          <a:p>
            <a:pPr marL="914400" marR="0" lvl="1" indent="-342900" algn="l" rtl="0">
              <a:lnSpc>
                <a:spcPct val="150000"/>
              </a:lnSpc>
              <a:spcBef>
                <a:spcPts val="0"/>
              </a:spcBef>
              <a:spcAft>
                <a:spcPts val="0"/>
              </a:spcAft>
              <a:buSzPts val="1800"/>
              <a:buChar char="–"/>
            </a:pPr>
            <a:r>
              <a:rPr lang="en-US"/>
              <a:t>Single-goal editing</a:t>
            </a:r>
            <a:endParaRPr/>
          </a:p>
        </p:txBody>
      </p:sp>
      <p:sp>
        <p:nvSpPr>
          <p:cNvPr id="838" name="Google Shape;838;p1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Safely</a:t>
            </a:r>
            <a:endParaRPr/>
          </a:p>
        </p:txBody>
      </p:sp>
    </p:spTree>
  </p:cSld>
  <p:clrMapOvr>
    <a:masterClrMapping/>
  </p:clrMapOvr>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2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136</a:t>
            </a:fld>
            <a:endParaRPr/>
          </a:p>
        </p:txBody>
      </p:sp>
      <p:sp>
        <p:nvSpPr>
          <p:cNvPr id="844" name="Google Shape;844;p12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45" name="Google Shape;845;p12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Get Code Under Test</a:t>
            </a:r>
            <a:endParaRPr/>
          </a:p>
        </p:txBody>
      </p:sp>
    </p:spTree>
  </p:cSld>
  <p:clrMapOvr>
    <a:masterClrMapping/>
  </p:clrMapOvr>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3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137</a:t>
            </a:fld>
            <a:endParaRPr/>
          </a:p>
        </p:txBody>
      </p:sp>
      <p:sp>
        <p:nvSpPr>
          <p:cNvPr id="851" name="Google Shape;851;p13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Break Out Method Object</a:t>
            </a:r>
            <a:endParaRPr/>
          </a:p>
          <a:p>
            <a:pPr marL="914400" lvl="1" indent="-342900" algn="l" rtl="0">
              <a:lnSpc>
                <a:spcPct val="150000"/>
              </a:lnSpc>
              <a:spcBef>
                <a:spcPts val="0"/>
              </a:spcBef>
              <a:spcAft>
                <a:spcPts val="0"/>
              </a:spcAft>
              <a:buSzPts val="1800"/>
              <a:buChar char="–"/>
            </a:pPr>
            <a:r>
              <a:rPr lang="en-US"/>
              <a:t>Move a large method to new class</a:t>
            </a:r>
            <a:endParaRPr/>
          </a:p>
          <a:p>
            <a:pPr marL="914400" lvl="1" indent="-342900" algn="l" rtl="0">
              <a:lnSpc>
                <a:spcPct val="150000"/>
              </a:lnSpc>
              <a:spcBef>
                <a:spcPts val="0"/>
              </a:spcBef>
              <a:spcAft>
                <a:spcPts val="0"/>
              </a:spcAft>
              <a:buSzPts val="1800"/>
              <a:buChar char="–"/>
            </a:pPr>
            <a:r>
              <a:rPr lang="en-US"/>
              <a:t>Local variables in original method become fields</a:t>
            </a:r>
            <a:endParaRPr/>
          </a:p>
          <a:p>
            <a:pPr marL="457200" lvl="0" indent="-342900" algn="l" rtl="0">
              <a:lnSpc>
                <a:spcPct val="150000"/>
              </a:lnSpc>
              <a:spcBef>
                <a:spcPts val="0"/>
              </a:spcBef>
              <a:spcAft>
                <a:spcPts val="0"/>
              </a:spcAft>
              <a:buSzPts val="1800"/>
              <a:buChar char="•"/>
            </a:pPr>
            <a:r>
              <a:rPr lang="en-US"/>
              <a:t>Extract Interface</a:t>
            </a:r>
            <a:endParaRPr/>
          </a:p>
          <a:p>
            <a:pPr marL="914400" lvl="1" indent="-342900" algn="l" rtl="0">
              <a:lnSpc>
                <a:spcPct val="150000"/>
              </a:lnSpc>
              <a:spcBef>
                <a:spcPts val="0"/>
              </a:spcBef>
              <a:spcAft>
                <a:spcPts val="0"/>
              </a:spcAft>
              <a:buSzPts val="1800"/>
              <a:buChar char="–"/>
            </a:pPr>
            <a:r>
              <a:rPr lang="en-US"/>
              <a:t>Create an Interface for some subset of methods</a:t>
            </a:r>
            <a:endParaRPr/>
          </a:p>
          <a:p>
            <a:pPr marL="914400" lvl="1" indent="-342900" algn="l" rtl="0">
              <a:lnSpc>
                <a:spcPct val="150000"/>
              </a:lnSpc>
              <a:spcBef>
                <a:spcPts val="0"/>
              </a:spcBef>
              <a:spcAft>
                <a:spcPts val="0"/>
              </a:spcAft>
              <a:buSzPts val="1800"/>
              <a:buChar char="–"/>
            </a:pPr>
            <a:r>
              <a:rPr lang="en-US"/>
              <a:t>Create fake based upon this interface</a:t>
            </a:r>
            <a:endParaRPr/>
          </a:p>
          <a:p>
            <a:pPr marL="457200" lvl="0" indent="-342900" algn="l" rtl="0">
              <a:lnSpc>
                <a:spcPct val="150000"/>
              </a:lnSpc>
              <a:spcBef>
                <a:spcPts val="0"/>
              </a:spcBef>
              <a:spcAft>
                <a:spcPts val="0"/>
              </a:spcAft>
              <a:buSzPts val="1800"/>
              <a:buChar char="•"/>
            </a:pPr>
            <a:r>
              <a:rPr lang="en-US"/>
              <a:t>Introduce Instance Delegator</a:t>
            </a:r>
            <a:endParaRPr/>
          </a:p>
          <a:p>
            <a:pPr marL="914400" lvl="1" indent="-342900" algn="l" rtl="0">
              <a:lnSpc>
                <a:spcPct val="150000"/>
              </a:lnSpc>
              <a:spcBef>
                <a:spcPts val="0"/>
              </a:spcBef>
              <a:spcAft>
                <a:spcPts val="0"/>
              </a:spcAft>
              <a:buSzPts val="1800"/>
              <a:buChar char="–"/>
            </a:pPr>
            <a:r>
              <a:rPr lang="en-US"/>
              <a:t>Solves problem of “static cling”</a:t>
            </a:r>
            <a:endParaRPr/>
          </a:p>
          <a:p>
            <a:pPr marL="914400" lvl="1" indent="-342900" algn="l" rtl="0">
              <a:lnSpc>
                <a:spcPct val="150000"/>
              </a:lnSpc>
              <a:spcBef>
                <a:spcPts val="0"/>
              </a:spcBef>
              <a:spcAft>
                <a:spcPts val="0"/>
              </a:spcAft>
              <a:buSzPts val="1800"/>
              <a:buChar char="–"/>
            </a:pPr>
            <a:r>
              <a:rPr lang="en-US"/>
              <a:t>Opposite of Expose Static Method</a:t>
            </a:r>
            <a:endParaRPr/>
          </a:p>
        </p:txBody>
      </p:sp>
      <p:sp>
        <p:nvSpPr>
          <p:cNvPr id="852" name="Google Shape;852;p1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Some Dependency Breaking Techniques</a:t>
            </a:r>
            <a:endParaRPr/>
          </a:p>
        </p:txBody>
      </p:sp>
    </p:spTree>
  </p:cSld>
  <p:clrMapOvr>
    <a:masterClrMapping/>
  </p:clrMapOvr>
</p:sld>
</file>

<file path=ppt/slides/slide138.xml><?xml version="1.0" encoding="utf-8"?>
<p:sld xmlns:a="http://schemas.openxmlformats.org/drawingml/2006/main" xmlns:r="http://schemas.openxmlformats.org/officeDocument/2006/relationships" xmlns:p="http://schemas.openxmlformats.org/presentationml/2006/main">
  <p:cSld>
    <p:spTree>
      <p:nvGrpSpPr>
        <p:cNvPr id="1" name="Shape 856"/>
        <p:cNvGrpSpPr/>
        <p:nvPr/>
      </p:nvGrpSpPr>
      <p:grpSpPr>
        <a:xfrm>
          <a:off x="0" y="0"/>
          <a:ext cx="0" cy="0"/>
          <a:chOff x="0" y="0"/>
          <a:chExt cx="0" cy="0"/>
        </a:xfrm>
      </p:grpSpPr>
      <p:sp>
        <p:nvSpPr>
          <p:cNvPr id="857" name="Google Shape;857;p13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138</a:t>
            </a:fld>
            <a:endParaRPr/>
          </a:p>
        </p:txBody>
      </p:sp>
      <p:sp>
        <p:nvSpPr>
          <p:cNvPr id="858" name="Google Shape;858;p13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59" name="Google Shape;859;p13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Refactor</a:t>
            </a:r>
            <a:endParaRPr/>
          </a:p>
        </p:txBody>
      </p:sp>
    </p:spTree>
  </p:cSld>
  <p:clrMapOvr>
    <a:masterClrMapping/>
  </p:clrMapOvr>
</p:sld>
</file>

<file path=ppt/slides/slide139.xml><?xml version="1.0" encoding="utf-8"?>
<p:sld xmlns:a="http://schemas.openxmlformats.org/drawingml/2006/main" xmlns:r="http://schemas.openxmlformats.org/officeDocument/2006/relationships" xmlns:p="http://schemas.openxmlformats.org/presentationml/2006/main">
  <p:cSld>
    <p:spTree>
      <p:nvGrpSpPr>
        <p:cNvPr id="1" name="Shape 863"/>
        <p:cNvGrpSpPr/>
        <p:nvPr/>
      </p:nvGrpSpPr>
      <p:grpSpPr>
        <a:xfrm>
          <a:off x="0" y="0"/>
          <a:ext cx="0" cy="0"/>
          <a:chOff x="0" y="0"/>
          <a:chExt cx="0" cy="0"/>
        </a:xfrm>
      </p:grpSpPr>
      <p:sp>
        <p:nvSpPr>
          <p:cNvPr id="864" name="Google Shape;864;p132"/>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WRAP-UP!</a:t>
            </a:r>
            <a:endParaRPr/>
          </a:p>
        </p:txBody>
      </p:sp>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67B5B7F-9F73-0A4A-840B-7AB17A34B58D}"/>
              </a:ext>
            </a:extLst>
          </p:cNvPr>
          <p:cNvPicPr>
            <a:picLocks noChangeAspect="1" noChangeArrowheads="1"/>
          </p:cNvPicPr>
          <p:nvPr/>
        </p:nvPicPr>
        <p:blipFill>
          <a:blip r:embed="rId3"/>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F97C85B-44B1-944F-ACC3-FF61AD4A1854}"/>
              </a:ext>
            </a:extLst>
          </p:cNvPr>
          <p:cNvSpPr>
            <a:spLocks noGrp="1"/>
          </p:cNvSpPr>
          <p:nvPr>
            <p:ph type="title"/>
          </p:nvPr>
        </p:nvSpPr>
        <p:spPr>
          <a:xfrm>
            <a:off x="87707" y="4029435"/>
            <a:ext cx="5560645" cy="564162"/>
          </a:xfrm>
        </p:spPr>
        <p:txBody>
          <a:bodyPr vert="horz" lIns="91440" tIns="45720" rIns="91440" bIns="45720" rtlCol="0" anchor="b">
            <a:normAutofit/>
          </a:body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TypeScript Overview</a:t>
            </a:r>
          </a:p>
        </p:txBody>
      </p:sp>
      <p:sp>
        <p:nvSpPr>
          <p:cNvPr id="25" name="Rectangle 24">
            <a:extLst>
              <a:ext uri="{FF2B5EF4-FFF2-40B4-BE49-F238E27FC236}">
                <a16:creationId xmlns:a16="http://schemas.microsoft.com/office/drawing/2014/main" id="{249B2E6D-F97A-DC4C-BBE4-12C635BD10B1}"/>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00_typescript</a:t>
            </a:r>
            <a:endParaRPr lang="en-US" i="1" dirty="0">
              <a:solidFill>
                <a:schemeClr val="tx1"/>
              </a:solidFill>
            </a:endParaRPr>
          </a:p>
        </p:txBody>
      </p:sp>
      <p:pic>
        <p:nvPicPr>
          <p:cNvPr id="31" name="Picture 30">
            <a:extLst>
              <a:ext uri="{FF2B5EF4-FFF2-40B4-BE49-F238E27FC236}">
                <a16:creationId xmlns:a16="http://schemas.microsoft.com/office/drawing/2014/main" id="{DE4FB3BB-BDE7-6748-88DA-4D1304CB900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0.xml><?xml version="1.0" encoding="utf-8"?>
<p:sld xmlns:a="http://schemas.openxmlformats.org/drawingml/2006/main" xmlns:r="http://schemas.openxmlformats.org/officeDocument/2006/relationships" xmlns:p="http://schemas.openxmlformats.org/presentationml/2006/main">
  <p:cSld>
    <p:spTree>
      <p:nvGrpSpPr>
        <p:cNvPr id="1" name="Shape 868"/>
        <p:cNvGrpSpPr/>
        <p:nvPr/>
      </p:nvGrpSpPr>
      <p:grpSpPr>
        <a:xfrm>
          <a:off x="0" y="0"/>
          <a:ext cx="0" cy="0"/>
          <a:chOff x="0" y="0"/>
          <a:chExt cx="0" cy="0"/>
        </a:xfrm>
      </p:grpSpPr>
      <p:sp>
        <p:nvSpPr>
          <p:cNvPr id="869" name="Google Shape;869;p13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140</a:t>
            </a:fld>
            <a:endParaRPr/>
          </a:p>
        </p:txBody>
      </p:sp>
      <p:sp>
        <p:nvSpPr>
          <p:cNvPr id="870" name="Google Shape;870;p13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Team determines policy going forward</a:t>
            </a:r>
            <a:endParaRPr/>
          </a:p>
          <a:p>
            <a:pPr marL="914400" lvl="1" indent="-342900" algn="l" rtl="0">
              <a:lnSpc>
                <a:spcPct val="150000"/>
              </a:lnSpc>
              <a:spcBef>
                <a:spcPts val="0"/>
              </a:spcBef>
              <a:spcAft>
                <a:spcPts val="0"/>
              </a:spcAft>
              <a:buSzPts val="1800"/>
              <a:buChar char="–"/>
            </a:pPr>
            <a:r>
              <a:rPr lang="en-US"/>
              <a:t>“All new code written using tests”</a:t>
            </a:r>
            <a:endParaRPr/>
          </a:p>
          <a:p>
            <a:pPr marL="914400" lvl="1" indent="-342900" algn="l" rtl="0">
              <a:lnSpc>
                <a:spcPct val="150000"/>
              </a:lnSpc>
              <a:spcBef>
                <a:spcPts val="0"/>
              </a:spcBef>
              <a:spcAft>
                <a:spcPts val="0"/>
              </a:spcAft>
              <a:buSzPts val="1800"/>
              <a:buChar char="–"/>
            </a:pPr>
            <a:r>
              <a:rPr lang="en-US"/>
              <a:t>“Code without tests must be inspected”</a:t>
            </a:r>
            <a:endParaRPr/>
          </a:p>
          <a:p>
            <a:pPr marL="457200" lvl="0" indent="-342900" algn="l" rtl="0">
              <a:lnSpc>
                <a:spcPct val="150000"/>
              </a:lnSpc>
              <a:spcBef>
                <a:spcPts val="0"/>
              </a:spcBef>
              <a:spcAft>
                <a:spcPts val="0"/>
              </a:spcAft>
              <a:buSzPts val="1800"/>
              <a:buChar char="•"/>
            </a:pPr>
            <a:r>
              <a:rPr lang="en-US"/>
              <a:t>Concentrate on legacy code that is causing problems or is the most difficult to modify</a:t>
            </a:r>
            <a:endParaRPr/>
          </a:p>
          <a:p>
            <a:pPr marL="457200" lvl="0" indent="-342900" algn="l" rtl="0">
              <a:lnSpc>
                <a:spcPct val="150000"/>
              </a:lnSpc>
              <a:spcBef>
                <a:spcPts val="0"/>
              </a:spcBef>
              <a:spcAft>
                <a:spcPts val="0"/>
              </a:spcAft>
              <a:buSzPts val="1800"/>
              <a:buChar char="•"/>
            </a:pPr>
            <a:r>
              <a:rPr lang="en-US"/>
              <a:t>Consider pairing</a:t>
            </a:r>
            <a:endParaRPr/>
          </a:p>
          <a:p>
            <a:pPr marL="914400" lvl="1" indent="-342900" algn="l" rtl="0">
              <a:lnSpc>
                <a:spcPct val="150000"/>
              </a:lnSpc>
              <a:spcBef>
                <a:spcPts val="0"/>
              </a:spcBef>
              <a:spcAft>
                <a:spcPts val="0"/>
              </a:spcAft>
              <a:buSzPts val="1800"/>
              <a:buChar char="–"/>
            </a:pPr>
            <a:r>
              <a:rPr lang="en-US"/>
              <a:t>Helps ingrain techniques</a:t>
            </a:r>
            <a:endParaRPr/>
          </a:p>
          <a:p>
            <a:pPr marL="914400" lvl="1" indent="-342900" algn="l" rtl="0">
              <a:lnSpc>
                <a:spcPct val="150000"/>
              </a:lnSpc>
              <a:spcBef>
                <a:spcPts val="0"/>
              </a:spcBef>
              <a:spcAft>
                <a:spcPts val="0"/>
              </a:spcAft>
              <a:buSzPts val="1800"/>
              <a:buChar char="–"/>
            </a:pPr>
            <a:r>
              <a:rPr lang="en-US"/>
              <a:t>Ensures adherence</a:t>
            </a:r>
            <a:endParaRPr/>
          </a:p>
        </p:txBody>
      </p:sp>
      <p:sp>
        <p:nvSpPr>
          <p:cNvPr id="871" name="Google Shape;871;p13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Going Forward</a:t>
            </a:r>
            <a:endParaRPr/>
          </a:p>
        </p:txBody>
      </p:sp>
    </p:spTree>
  </p:cSld>
  <p:clrMapOvr>
    <a:masterClrMapping/>
  </p:clrMapOvr>
</p:sld>
</file>

<file path=ppt/slides/slide141.xml><?xml version="1.0" encoding="utf-8"?>
<p:sld xmlns:a="http://schemas.openxmlformats.org/drawingml/2006/main" xmlns:r="http://schemas.openxmlformats.org/officeDocument/2006/relationships" xmlns:p="http://schemas.openxmlformats.org/presentationml/2006/main">
  <p:cSld>
    <p:spTree>
      <p:nvGrpSpPr>
        <p:cNvPr id="1" name="Shape 875"/>
        <p:cNvGrpSpPr/>
        <p:nvPr/>
      </p:nvGrpSpPr>
      <p:grpSpPr>
        <a:xfrm>
          <a:off x="0" y="0"/>
          <a:ext cx="0" cy="0"/>
          <a:chOff x="0" y="0"/>
          <a:chExt cx="0" cy="0"/>
        </a:xfrm>
      </p:grpSpPr>
      <p:sp>
        <p:nvSpPr>
          <p:cNvPr id="876" name="Google Shape;876;p13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141</a:t>
            </a:fld>
            <a:endParaRPr/>
          </a:p>
        </p:txBody>
      </p:sp>
      <p:sp>
        <p:nvSpPr>
          <p:cNvPr id="877" name="Google Shape;877;p13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TDD is here to stay</a:t>
            </a:r>
            <a:endParaRPr/>
          </a:p>
          <a:p>
            <a:pPr marL="914400" marR="0" lvl="1" indent="-342900" algn="l" rtl="0">
              <a:lnSpc>
                <a:spcPct val="150000"/>
              </a:lnSpc>
              <a:spcBef>
                <a:spcPts val="0"/>
              </a:spcBef>
              <a:spcAft>
                <a:spcPts val="0"/>
              </a:spcAft>
              <a:buSzPts val="1800"/>
              <a:buChar char="–"/>
            </a:pPr>
            <a:r>
              <a:rPr lang="en-US"/>
              <a:t>A satisfying and enriching practice that can dramatically increase the quality of your application</a:t>
            </a:r>
            <a:endParaRPr/>
          </a:p>
          <a:p>
            <a:pPr marL="457200" marR="0" lvl="0" indent="-342900" algn="l" rtl="0">
              <a:lnSpc>
                <a:spcPct val="150000"/>
              </a:lnSpc>
              <a:spcBef>
                <a:spcPts val="0"/>
              </a:spcBef>
              <a:spcAft>
                <a:spcPts val="0"/>
              </a:spcAft>
              <a:buSzPts val="1800"/>
              <a:buChar char="•"/>
            </a:pPr>
            <a:r>
              <a:rPr lang="en-US"/>
              <a:t>Diligent adherence to practice is required to succeed</a:t>
            </a:r>
            <a:endParaRPr/>
          </a:p>
          <a:p>
            <a:pPr marL="914400" marR="0" lvl="1" indent="-342900" algn="l" rtl="0">
              <a:lnSpc>
                <a:spcPct val="150000"/>
              </a:lnSpc>
              <a:spcBef>
                <a:spcPts val="0"/>
              </a:spcBef>
              <a:spcAft>
                <a:spcPts val="0"/>
              </a:spcAft>
              <a:buSzPts val="1800"/>
              <a:buChar char="–"/>
            </a:pPr>
            <a:r>
              <a:rPr lang="en-US"/>
              <a:t>But the benefits are worth it</a:t>
            </a:r>
            <a:endParaRPr/>
          </a:p>
        </p:txBody>
      </p:sp>
      <p:sp>
        <p:nvSpPr>
          <p:cNvPr id="878" name="Google Shape;878;p13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Final Thoughts</a:t>
            </a:r>
            <a:endParaRPr/>
          </a:p>
        </p:txBody>
      </p:sp>
    </p:spTree>
  </p:cSld>
  <p:clrMapOvr>
    <a:masterClrMapping/>
  </p:clrMapOvr>
</p:sld>
</file>

<file path=ppt/slides/slide142.xml><?xml version="1.0" encoding="utf-8"?>
<p:sld xmlns:a="http://schemas.openxmlformats.org/drawingml/2006/main" xmlns:r="http://schemas.openxmlformats.org/officeDocument/2006/relationships" xmlns:p="http://schemas.openxmlformats.org/presentationml/2006/main">
  <p:cSld>
    <p:spTree>
      <p:nvGrpSpPr>
        <p:cNvPr id="1" name="Shape 882"/>
        <p:cNvGrpSpPr/>
        <p:nvPr/>
      </p:nvGrpSpPr>
      <p:grpSpPr>
        <a:xfrm>
          <a:off x="0" y="0"/>
          <a:ext cx="0" cy="0"/>
          <a:chOff x="0" y="0"/>
          <a:chExt cx="0" cy="0"/>
        </a:xfrm>
      </p:grpSpPr>
      <p:sp>
        <p:nvSpPr>
          <p:cNvPr id="883" name="Google Shape;883;p135"/>
          <p:cNvSpPr txBox="1">
            <a:spLocks noGrp="1"/>
          </p:cNvSpPr>
          <p:nvPr>
            <p:ph type="title"/>
          </p:nvPr>
        </p:nvSpPr>
        <p:spPr>
          <a:xfrm>
            <a:off x="457200" y="205976"/>
            <a:ext cx="8229600" cy="695700"/>
          </a:xfrm>
          <a:prstGeom prst="rect">
            <a:avLst/>
          </a:prstGeom>
          <a:noFill/>
          <a:ln>
            <a:noFill/>
          </a:ln>
        </p:spPr>
        <p:txBody>
          <a:bodyPr spcFirstLastPara="1" wrap="square" lIns="91425" tIns="45700" rIns="91425" bIns="45700" anchor="ctr" anchorCtr="0">
            <a:noAutofit/>
          </a:bodyPr>
          <a:lstStyle/>
          <a:p>
            <a:pPr marL="0" marR="0" lvl="0" indent="0" algn="l" rtl="0">
              <a:spcBef>
                <a:spcPts val="0"/>
              </a:spcBef>
              <a:spcAft>
                <a:spcPts val="0"/>
              </a:spcAft>
              <a:buClr>
                <a:srgbClr val="3F3F3F"/>
              </a:buClr>
              <a:buFont typeface="Helvetica Neue"/>
              <a:buNone/>
            </a:pPr>
            <a:r>
              <a:rPr lang="en-US" sz="3600">
                <a:solidFill>
                  <a:srgbClr val="3F3F3F"/>
                </a:solidFill>
              </a:rPr>
              <a:t>RETROSPECTIVE</a:t>
            </a:r>
            <a:endParaRPr sz="3600" b="0" i="0" u="none" strike="noStrike" cap="none">
              <a:solidFill>
                <a:srgbClr val="3F3F3F"/>
              </a:solidFill>
              <a:latin typeface="Oswald"/>
              <a:ea typeface="Oswald"/>
              <a:cs typeface="Oswald"/>
              <a:sym typeface="Oswald"/>
            </a:endParaRPr>
          </a:p>
        </p:txBody>
      </p:sp>
      <p:pic>
        <p:nvPicPr>
          <p:cNvPr id="884" name="Google Shape;884;p135"/>
          <p:cNvPicPr preferRelativeResize="0"/>
          <p:nvPr/>
        </p:nvPicPr>
        <p:blipFill>
          <a:blip r:embed="rId3">
            <a:alphaModFix/>
          </a:blip>
          <a:stretch>
            <a:fillRect/>
          </a:stretch>
        </p:blipFill>
        <p:spPr>
          <a:xfrm>
            <a:off x="1998525" y="988725"/>
            <a:ext cx="5038051" cy="3778538"/>
          </a:xfrm>
          <a:prstGeom prst="rect">
            <a:avLst/>
          </a:prstGeom>
          <a:noFill/>
          <a:ln>
            <a:noFill/>
          </a:ln>
        </p:spPr>
      </p:pic>
    </p:spTree>
  </p:cSld>
  <p:clrMapOvr>
    <a:masterClrMapping/>
  </p:clrMapOvr>
</p:sld>
</file>

<file path=ppt/slides/slide143.xml><?xml version="1.0" encoding="utf-8"?>
<p:sld xmlns:a="http://schemas.openxmlformats.org/drawingml/2006/main" xmlns:r="http://schemas.openxmlformats.org/officeDocument/2006/relationships" xmlns:p="http://schemas.openxmlformats.org/presentationml/2006/main">
  <p:cSld>
    <p:spTree>
      <p:nvGrpSpPr>
        <p:cNvPr id="1" name="Shape 888"/>
        <p:cNvGrpSpPr/>
        <p:nvPr/>
      </p:nvGrpSpPr>
      <p:grpSpPr>
        <a:xfrm>
          <a:off x="0" y="0"/>
          <a:ext cx="0" cy="0"/>
          <a:chOff x="0" y="0"/>
          <a:chExt cx="0" cy="0"/>
        </a:xfrm>
      </p:grpSpPr>
      <p:pic>
        <p:nvPicPr>
          <p:cNvPr id="889" name="Google Shape;889;p136"/>
          <p:cNvPicPr preferRelativeResize="0"/>
          <p:nvPr/>
        </p:nvPicPr>
        <p:blipFill>
          <a:blip r:embed="rId3">
            <a:alphaModFix/>
          </a:blip>
          <a:stretch>
            <a:fillRect/>
          </a:stretch>
        </p:blipFill>
        <p:spPr>
          <a:xfrm>
            <a:off x="1345700" y="-161562"/>
            <a:ext cx="6452598" cy="4462463"/>
          </a:xfrm>
          <a:prstGeom prst="rect">
            <a:avLst/>
          </a:prstGeom>
          <a:noFill/>
          <a:ln>
            <a:noFill/>
          </a:ln>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1"/>
        <p:cNvGrpSpPr/>
        <p:nvPr/>
      </p:nvGrpSpPr>
      <p:grpSpPr>
        <a:xfrm>
          <a:off x="0" y="0"/>
          <a:ext cx="0" cy="0"/>
          <a:chOff x="0" y="0"/>
          <a:chExt cx="0" cy="0"/>
        </a:xfrm>
      </p:grpSpPr>
      <p:sp>
        <p:nvSpPr>
          <p:cNvPr id="13321"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amp;quot;I fear not the man who has practiced 10,000 kicks once but i fear  the man who has practiced one kick 10,000 times.&amp;quot;: GetMotivated">
            <a:extLst>
              <a:ext uri="{FF2B5EF4-FFF2-40B4-BE49-F238E27FC236}">
                <a16:creationId xmlns:a16="http://schemas.microsoft.com/office/drawing/2014/main" id="{4DF82CE5-35E9-2944-988F-F81D318D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3" b="-3"/>
          <a:stretch/>
        </p:blipFill>
        <p:spPr bwMode="auto">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 name="Google Shape;138;p24">
            <a:extLst>
              <a:ext uri="{FF2B5EF4-FFF2-40B4-BE49-F238E27FC236}">
                <a16:creationId xmlns:a16="http://schemas.microsoft.com/office/drawing/2014/main" id="{362B5A27-B1D7-C74A-A554-8A34CDA95F8D}"/>
              </a:ext>
            </a:extLst>
          </p:cNvPr>
          <p:cNvSpPr txBox="1">
            <a:spLocks noGrp="1"/>
          </p:cNvSpPr>
          <p:nvPr>
            <p:ph type="title"/>
          </p:nvPr>
        </p:nvSpPr>
        <p:spPr>
          <a:xfrm>
            <a:off x="5271372" y="2073897"/>
            <a:ext cx="3827281" cy="893484"/>
          </a:xfrm>
          <a:prstGeom prst="rect">
            <a:avLst/>
          </a:prstGeom>
        </p:spPr>
        <p:txBody>
          <a:bodyPr spcFirstLastPara="1" lIns="91425" tIns="91425" rIns="91425" bIns="91425" anchor="b" anchorCtr="0">
            <a:noAutofit/>
          </a:bodyPr>
          <a:lstStyle/>
          <a:p>
            <a:pPr marL="0" lvl="0" indent="0" algn="ctr" rtl="0">
              <a:spcBef>
                <a:spcPts val="0"/>
              </a:spcBef>
              <a:spcAft>
                <a:spcPts val="0"/>
              </a:spcAft>
              <a:buNone/>
            </a:pPr>
            <a:r>
              <a:rPr lang="en-US" sz="5200" b="1" dirty="0">
                <a:solidFill>
                  <a:schemeClr val="tx1"/>
                </a:solidFill>
                <a:latin typeface="Dank Mono" pitchFamily="49" charset="77"/>
              </a:rPr>
              <a:t>Kata</a:t>
            </a:r>
          </a:p>
        </p:txBody>
      </p:sp>
      <p:pic>
        <p:nvPicPr>
          <p:cNvPr id="30" name="Picture 29">
            <a:extLst>
              <a:ext uri="{FF2B5EF4-FFF2-40B4-BE49-F238E27FC236}">
                <a16:creationId xmlns:a16="http://schemas.microsoft.com/office/drawing/2014/main" id="{03255908-B3CC-444E-992B-35AD78E634E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35758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zz buzz in q | Reading room | Learn | documentation for kdb+ and q - Kdb+  and q documentation">
            <a:extLst>
              <a:ext uri="{FF2B5EF4-FFF2-40B4-BE49-F238E27FC236}">
                <a16:creationId xmlns:a16="http://schemas.microsoft.com/office/drawing/2014/main" id="{0F597E27-A97D-F343-BA01-E89DCC43A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r="1582" b="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a:solidFill>
                  <a:schemeClr val="tx1">
                    <a:lumMod val="85000"/>
                    <a:lumOff val="15000"/>
                  </a:schemeClr>
                </a:solidFill>
                <a:latin typeface="Dank Mono" pitchFamily="49" charset="77"/>
                <a:ea typeface="+mj-ea"/>
                <a:cs typeface="+mj-cs"/>
              </a:rPr>
              <a:t>Kata: Fizz Buzz</a:t>
            </a:r>
            <a:endParaRPr lang="en-US" kern="1200" dirty="0">
              <a:solidFill>
                <a:schemeClr val="tx1">
                  <a:lumMod val="85000"/>
                  <a:lumOff val="15000"/>
                </a:schemeClr>
              </a:solidFill>
              <a:latin typeface="Dank Mono" pitchFamily="49" charset="77"/>
              <a:ea typeface="+mj-ea"/>
              <a:cs typeface="+mj-cs"/>
            </a:endParaRP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5889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4" descr="Eight Simple Estate Planning Review Items for 2019 | Wealth Management">
            <a:extLst>
              <a:ext uri="{FF2B5EF4-FFF2-40B4-BE49-F238E27FC236}">
                <a16:creationId xmlns:a16="http://schemas.microsoft.com/office/drawing/2014/main" id="{CD1BB96E-03F4-C347-9BDD-71DF1342E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7D829D-7E82-3241-B59C-B51D52295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3;p32">
            <a:extLst>
              <a:ext uri="{FF2B5EF4-FFF2-40B4-BE49-F238E27FC236}">
                <a16:creationId xmlns:a16="http://schemas.microsoft.com/office/drawing/2014/main" id="{917A52ED-A747-4E40-AF14-4E956A936D99}"/>
              </a:ext>
            </a:extLst>
          </p:cNvPr>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F578C546-995A-6E48-B8F6-DADC41956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79">
            <a:extLst>
              <a:ext uri="{FF2B5EF4-FFF2-40B4-BE49-F238E27FC236}">
                <a16:creationId xmlns:a16="http://schemas.microsoft.com/office/drawing/2014/main" id="{B0BB9056-7146-CC47-96A9-86EF5F6322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855B8-3469-B248-8991-AC637F60342E}"/>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nterruptions Negatively Affect Quality of Work">
            <a:extLst>
              <a:ext uri="{FF2B5EF4-FFF2-40B4-BE49-F238E27FC236}">
                <a16:creationId xmlns:a16="http://schemas.microsoft.com/office/drawing/2014/main" id="{DAAF31B1-AC70-F04C-A56C-E3B320FEC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61;p36">
            <a:extLst>
              <a:ext uri="{FF2B5EF4-FFF2-40B4-BE49-F238E27FC236}">
                <a16:creationId xmlns:a16="http://schemas.microsoft.com/office/drawing/2014/main" id="{1C0238A6-612C-0949-819B-2D90CDBF6BFB}"/>
              </a:ext>
            </a:extLst>
          </p:cNvPr>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tx1"/>
                </a:solidFill>
                <a:latin typeface="Dank Mono" pitchFamily="49" charset="77"/>
                <a:ea typeface="+mj-ea"/>
                <a:cs typeface="+mj-cs"/>
              </a:rPr>
              <a:t>BREAK</a:t>
            </a:r>
          </a:p>
        </p:txBody>
      </p:sp>
      <p:sp>
        <p:nvSpPr>
          <p:cNvPr id="33"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179F34-4469-8744-A003-312E069013E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83"/>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6386" name="Picture 2" descr="The 5 Basic Steps to Becoming More Efficient – Teodesk">
            <a:extLst>
              <a:ext uri="{FF2B5EF4-FFF2-40B4-BE49-F238E27FC236}">
                <a16:creationId xmlns:a16="http://schemas.microsoft.com/office/drawing/2014/main" id="{E4CEAA82-166D-3E44-BB59-97080E104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6" r="-1" b="17007"/>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Google Shape;186;p31"/>
          <p:cNvSpPr txBox="1">
            <a:spLocks noGrp="1"/>
          </p:cNvSpPr>
          <p:nvPr>
            <p:ph type="title"/>
          </p:nvPr>
        </p:nvSpPr>
        <p:spPr>
          <a:xfrm>
            <a:off x="414783" y="3756812"/>
            <a:ext cx="2383281"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dirty="0">
                <a:solidFill>
                  <a:schemeClr val="bg1"/>
                </a:solidFill>
                <a:latin typeface="Garamond" panose="02020404030301010803" pitchFamily="18" charset="0"/>
              </a:rPr>
              <a:t>TDD Steps</a:t>
            </a:r>
          </a:p>
        </p:txBody>
      </p:sp>
      <p:cxnSp>
        <p:nvCxnSpPr>
          <p:cNvPr id="258" name="Straight Connector 25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5" name="Google Shape;185;p31"/>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Autofit/>
          </a:bodyPr>
          <a:lstStyle/>
          <a:p>
            <a:pPr marL="114300" lvl="0" indent="0" rtl="0">
              <a:lnSpc>
                <a:spcPct val="90000"/>
              </a:lnSpc>
              <a:spcBef>
                <a:spcPts val="640"/>
              </a:spcBef>
              <a:spcAft>
                <a:spcPts val="0"/>
              </a:spcAft>
              <a:buSzPts val="1800"/>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indent="0">
              <a:lnSpc>
                <a:spcPct val="90000"/>
              </a:lnSpc>
              <a:spcBef>
                <a:spcPts val="0"/>
              </a:spcBef>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lvl="0" indent="0">
              <a:lnSpc>
                <a:spcPct val="90000"/>
              </a:lnSpc>
              <a:spcBef>
                <a:spcPts val="0"/>
              </a:spcBef>
              <a:buNone/>
            </a:pPr>
            <a:r>
              <a:rPr lang="en-US" sz="1400" dirty="0">
                <a:solidFill>
                  <a:schemeClr val="bg1"/>
                </a:solidFill>
                <a:latin typeface="Dank Mono" pitchFamily="49" charset="77"/>
              </a:rPr>
              <a:t>…</a:t>
            </a:r>
          </a:p>
        </p:txBody>
      </p:sp>
      <p:pic>
        <p:nvPicPr>
          <p:cNvPr id="14" name="Picture 13">
            <a:extLst>
              <a:ext uri="{FF2B5EF4-FFF2-40B4-BE49-F238E27FC236}">
                <a16:creationId xmlns:a16="http://schemas.microsoft.com/office/drawing/2014/main" id="{8D06F159-591A-B240-9FFD-AA94F732533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15 Years Software Engineering</a:t>
            </a:r>
            <a:endParaRPr lang="en-US" sz="1500" kern="120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dirty="0">
                <a:solidFill>
                  <a:schemeClr val="bg1"/>
                </a:solidFill>
                <a:latin typeface="Dank Mono" pitchFamily="49" charset="77"/>
                <a:ea typeface="+mj-ea"/>
                <a:cs typeface="+mj-cs"/>
              </a:rPr>
              <a:t>Justin Beall</a:t>
            </a: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1035" y="482599"/>
            <a:ext cx="4241928"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2C8872-7572-624B-874C-09F83CE5FBB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532"/>
          <a:stretch/>
        </p:blipFill>
        <p:spPr bwMode="auto">
          <a:xfrm>
            <a:off x="9427" y="-32993"/>
            <a:ext cx="3349444" cy="3116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633229-67FB-3240-B5DC-672B8074EF75}"/>
              </a:ext>
            </a:extLst>
          </p:cNvPr>
          <p:cNvPicPr>
            <a:picLocks noChangeAspect="1"/>
          </p:cNvPicPr>
          <p:nvPr/>
        </p:nvPicPr>
        <p:blipFill>
          <a:blip r:embed="rId4"/>
          <a:stretch>
            <a:fillRect/>
          </a:stretch>
        </p:blipFill>
        <p:spPr>
          <a:xfrm>
            <a:off x="3708400" y="801475"/>
            <a:ext cx="4216400" cy="1447800"/>
          </a:xfrm>
          <a:prstGeom prst="rect">
            <a:avLst/>
          </a:prstGeom>
        </p:spPr>
      </p:pic>
      <p:pic>
        <p:nvPicPr>
          <p:cNvPr id="4" name="Picture 3">
            <a:extLst>
              <a:ext uri="{FF2B5EF4-FFF2-40B4-BE49-F238E27FC236}">
                <a16:creationId xmlns:a16="http://schemas.microsoft.com/office/drawing/2014/main" id="{08A720B2-CBDB-D146-808C-9F19345F6991}"/>
              </a:ext>
            </a:extLst>
          </p:cNvPr>
          <p:cNvPicPr>
            <a:picLocks noChangeAspect="1"/>
          </p:cNvPicPr>
          <p:nvPr/>
        </p:nvPicPr>
        <p:blipFill>
          <a:blip r:embed="rId5"/>
          <a:stretch>
            <a:fillRect/>
          </a:stretch>
        </p:blipFill>
        <p:spPr>
          <a:xfrm>
            <a:off x="1168407" y="3154772"/>
            <a:ext cx="6705600" cy="1917700"/>
          </a:xfrm>
          <a:prstGeom prst="rect">
            <a:avLst/>
          </a:prstGeom>
        </p:spPr>
      </p:pic>
      <p:pic>
        <p:nvPicPr>
          <p:cNvPr id="15" name="Picture 14">
            <a:extLst>
              <a:ext uri="{FF2B5EF4-FFF2-40B4-BE49-F238E27FC236}">
                <a16:creationId xmlns:a16="http://schemas.microsoft.com/office/drawing/2014/main" id="{50418F8A-D084-C845-AD9A-423D027B69C7}"/>
              </a:ext>
            </a:extLst>
          </p:cNvPr>
          <p:cNvPicPr>
            <a:picLocks noChangeAspect="1"/>
          </p:cNvPicPr>
          <p:nvPr/>
        </p:nvPicPr>
        <p:blipFill>
          <a:blip r:embed="rId6"/>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04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fontAlgn="base"/>
            <a:r>
              <a:rPr lang="en-US" dirty="0">
                <a:latin typeface="Garamond" panose="02020404030301010803" pitchFamily="18" charset="0"/>
              </a:rPr>
              <a:t>TDD Guided by ZOMBIES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Google Shape;123;p22"/>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Z</a:t>
            </a:r>
            <a:r>
              <a:rPr lang="en-US" dirty="0">
                <a:latin typeface="Dank Mono" pitchFamily="49" charset="77"/>
              </a:rPr>
              <a:t> – Zero</a:t>
            </a:r>
            <a:br>
              <a:rPr lang="en-US" dirty="0">
                <a:latin typeface="Dank Mono" pitchFamily="49" charset="77"/>
              </a:rPr>
            </a:br>
            <a:r>
              <a:rPr lang="en-US" b="1" dirty="0">
                <a:latin typeface="Dank Mono" pitchFamily="49" charset="77"/>
              </a:rPr>
              <a:t>O</a:t>
            </a:r>
            <a:r>
              <a:rPr lang="en-US" dirty="0">
                <a:latin typeface="Dank Mono" pitchFamily="49" charset="77"/>
              </a:rPr>
              <a:t> – One</a:t>
            </a:r>
            <a:br>
              <a:rPr lang="en-US" dirty="0">
                <a:latin typeface="Dank Mono" pitchFamily="49" charset="77"/>
              </a:rPr>
            </a:br>
            <a:r>
              <a:rPr lang="en-US" b="1" dirty="0">
                <a:latin typeface="Dank Mono" pitchFamily="49" charset="77"/>
              </a:rPr>
              <a:t>M</a:t>
            </a:r>
            <a:r>
              <a:rPr lang="en-US" dirty="0">
                <a:latin typeface="Dank Mono" pitchFamily="49" charset="77"/>
              </a:rPr>
              <a:t> – Many (or More complex)</a:t>
            </a:r>
            <a:br>
              <a:rPr lang="en-US" dirty="0">
                <a:latin typeface="Dank Mono" pitchFamily="49" charset="77"/>
              </a:rPr>
            </a:br>
            <a:r>
              <a:rPr lang="en-US" b="1" dirty="0">
                <a:latin typeface="Dank Mono" pitchFamily="49" charset="77"/>
              </a:rPr>
              <a:t>B</a:t>
            </a:r>
            <a:r>
              <a:rPr lang="en-US" dirty="0">
                <a:latin typeface="Dank Mono" pitchFamily="49" charset="77"/>
              </a:rPr>
              <a:t> – Boundary Behaviors</a:t>
            </a:r>
            <a:br>
              <a:rPr lang="en-US" dirty="0">
                <a:latin typeface="Dank Mono" pitchFamily="49" charset="77"/>
              </a:rPr>
            </a:br>
            <a:r>
              <a:rPr lang="en-US" b="1" dirty="0">
                <a:latin typeface="Dank Mono" pitchFamily="49" charset="77"/>
              </a:rPr>
              <a:t>I</a:t>
            </a:r>
            <a:r>
              <a:rPr lang="en-US" dirty="0">
                <a:latin typeface="Dank Mono" pitchFamily="49" charset="77"/>
              </a:rPr>
              <a:t> – Interface definition</a:t>
            </a:r>
            <a:br>
              <a:rPr lang="en-US" dirty="0">
                <a:latin typeface="Dank Mono" pitchFamily="49" charset="77"/>
              </a:rPr>
            </a:br>
            <a:r>
              <a:rPr lang="en-US" b="1" dirty="0">
                <a:latin typeface="Dank Mono" pitchFamily="49" charset="77"/>
              </a:rPr>
              <a:t>E</a:t>
            </a:r>
            <a:r>
              <a:rPr lang="en-US" dirty="0">
                <a:latin typeface="Dank Mono" pitchFamily="49" charset="77"/>
              </a:rPr>
              <a:t> – Exercise Exceptional behavior</a:t>
            </a:r>
            <a:br>
              <a:rPr lang="en-US" dirty="0">
                <a:latin typeface="Dank Mono" pitchFamily="49" charset="77"/>
              </a:rPr>
            </a:br>
            <a:r>
              <a:rPr lang="en-US" b="1" dirty="0">
                <a:latin typeface="Dank Mono" pitchFamily="49" charset="77"/>
              </a:rPr>
              <a:t>S</a:t>
            </a:r>
            <a:r>
              <a:rPr lang="en-US" dirty="0">
                <a:latin typeface="Dank Mono" pitchFamily="49" charset="77"/>
              </a:rPr>
              <a:t> – Simple Scenarios, Simple Solutions</a:t>
            </a:r>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9" name="Google Shape;123;p22">
            <a:extLst>
              <a:ext uri="{FF2B5EF4-FFF2-40B4-BE49-F238E27FC236}">
                <a16:creationId xmlns:a16="http://schemas.microsoft.com/office/drawing/2014/main" id="{8C6B5C15-1BBF-B24D-A702-0FCC183A87D5}"/>
              </a:ext>
            </a:extLst>
          </p:cNvPr>
          <p:cNvSpPr txBox="1">
            <a:spLocks/>
          </p:cNvSpPr>
          <p:nvPr/>
        </p:nvSpPr>
        <p:spPr>
          <a:xfrm>
            <a:off x="0" y="4869657"/>
            <a:ext cx="3649696" cy="354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lvl="0" indent="0">
              <a:spcBef>
                <a:spcPts val="0"/>
              </a:spcBef>
              <a:buNone/>
            </a:pPr>
            <a:r>
              <a:rPr lang="en-US" sz="1000" dirty="0">
                <a:latin typeface="Dank Mono" pitchFamily="49" charset="77"/>
                <a:ea typeface="Helvetica Neue"/>
                <a:cs typeface="Helvetica Neue"/>
                <a:sym typeface="Helvetica Neue"/>
              </a:rPr>
              <a:t>https://</a:t>
            </a:r>
            <a:r>
              <a:rPr lang="en-US" sz="1000" dirty="0" err="1">
                <a:latin typeface="Dank Mono" pitchFamily="49" charset="77"/>
                <a:ea typeface="Helvetica Neue"/>
                <a:cs typeface="Helvetica Neue"/>
                <a:sym typeface="Helvetica Neue"/>
              </a:rPr>
              <a:t>blog.wingman-sw.com</a:t>
            </a:r>
            <a:r>
              <a:rPr lang="en-US" sz="1000" dirty="0">
                <a:latin typeface="Dank Mono" pitchFamily="49" charset="77"/>
                <a:ea typeface="Helvetica Neue"/>
                <a:cs typeface="Helvetica Neue"/>
                <a:sym typeface="Helvetica Neue"/>
              </a:rPr>
              <a:t>/</a:t>
            </a:r>
            <a:r>
              <a:rPr lang="en-US" sz="1000" dirty="0" err="1">
                <a:latin typeface="Dank Mono" pitchFamily="49" charset="77"/>
                <a:ea typeface="Helvetica Neue"/>
                <a:cs typeface="Helvetica Neue"/>
                <a:sym typeface="Helvetica Neue"/>
              </a:rPr>
              <a:t>tdd</a:t>
            </a:r>
            <a:r>
              <a:rPr lang="en-US" sz="1000" dirty="0">
                <a:latin typeface="Dank Mono" pitchFamily="49" charset="77"/>
                <a:ea typeface="Helvetica Neue"/>
                <a:cs typeface="Helvetica Neue"/>
                <a:sym typeface="Helvetica Neue"/>
              </a:rPr>
              <a:t>-guided-by-zombies</a:t>
            </a:r>
          </a:p>
        </p:txBody>
      </p:sp>
      <p:pic>
        <p:nvPicPr>
          <p:cNvPr id="11" name="Picture 10">
            <a:extLst>
              <a:ext uri="{FF2B5EF4-FFF2-40B4-BE49-F238E27FC236}">
                <a16:creationId xmlns:a16="http://schemas.microsoft.com/office/drawing/2014/main" id="{9237882D-7C3B-8D4F-B68E-83C6FE48D4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592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21" name="Picture 6">
            <a:extLst>
              <a:ext uri="{FF2B5EF4-FFF2-40B4-BE49-F238E27FC236}">
                <a16:creationId xmlns:a16="http://schemas.microsoft.com/office/drawing/2014/main" id="{E00833C7-D863-254D-9666-211788F05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50" y="0"/>
            <a:ext cx="7281099" cy="485406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EAFDAF3-486A-AE45-B6BC-3F58DFB9911D}"/>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02_fizz_buzz_zombies</a:t>
            </a:r>
          </a:p>
        </p:txBody>
      </p:sp>
      <p:pic>
        <p:nvPicPr>
          <p:cNvPr id="25" name="Picture 24">
            <a:extLst>
              <a:ext uri="{FF2B5EF4-FFF2-40B4-BE49-F238E27FC236}">
                <a16:creationId xmlns:a16="http://schemas.microsoft.com/office/drawing/2014/main" id="{E37786FA-AAA8-F240-A942-0D18FF812A9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436032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descr="Look back to look forward - VaisnavaLife.com">
            <a:extLst>
              <a:ext uri="{FF2B5EF4-FFF2-40B4-BE49-F238E27FC236}">
                <a16:creationId xmlns:a16="http://schemas.microsoft.com/office/drawing/2014/main" id="{77D707C8-A72B-C64B-B98C-813598DD7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Rectangle 10">
            <a:extLst>
              <a:ext uri="{FF2B5EF4-FFF2-40B4-BE49-F238E27FC236}">
                <a16:creationId xmlns:a16="http://schemas.microsoft.com/office/drawing/2014/main" id="{FC60492B-35BC-0743-98FC-78B5FD676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This 1 Practice Will Dramatically Increase Your Emotional Intelligence |  Inc.com">
            <a:extLst>
              <a:ext uri="{FF2B5EF4-FFF2-40B4-BE49-F238E27FC236}">
                <a16:creationId xmlns:a16="http://schemas.microsoft.com/office/drawing/2014/main" id="{D1516950-CF38-2F42-AF4C-49FEA1E23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C43FF49-83A2-C34E-A575-9F304D4DAF0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261;p36">
            <a:extLst>
              <a:ext uri="{FF2B5EF4-FFF2-40B4-BE49-F238E27FC236}">
                <a16:creationId xmlns:a16="http://schemas.microsoft.com/office/drawing/2014/main" id="{9A3B90DB-7234-EC4D-884D-0FB2CD9F0F4A}"/>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solidFill>
                  <a:schemeClr val="bg1"/>
                </a:solidFill>
                <a:latin typeface="Dank Mono" pitchFamily="49" charset="77"/>
                <a:ea typeface="+mj-ea"/>
                <a:cs typeface="+mj-cs"/>
              </a:rPr>
              <a:t>BREAK</a:t>
            </a:r>
          </a:p>
        </p:txBody>
      </p:sp>
    </p:spTree>
    <p:extLst>
      <p:ext uri="{BB962C8B-B14F-4D97-AF65-F5344CB8AC3E}">
        <p14:creationId xmlns:p14="http://schemas.microsoft.com/office/powerpoint/2010/main" val="41305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814637"/>
            <a:ext cx="5614060" cy="1839515"/>
          </a:xfrm>
          <a:prstGeom prst="rect">
            <a:avLst/>
          </a:prstGeom>
        </p:spPr>
        <p:txBody>
          <a:bodyPr spcFirstLastPara="1" lIns="91425" tIns="91425" rIns="91425" bIns="91425" anchor="ctr" anchorCtr="0">
            <a:normAutofit/>
          </a:bodyPr>
          <a:lstStyle/>
          <a:p>
            <a:pPr marL="114300" marR="0" lvl="0" indent="0" rtl="0">
              <a:spcBef>
                <a:spcPts val="0"/>
              </a:spcBef>
              <a:spcAft>
                <a:spcPts val="600"/>
              </a:spcAft>
              <a:buClr>
                <a:srgbClr val="3F3F3F"/>
              </a:buClr>
              <a:buSzPts val="1800"/>
              <a:buNone/>
            </a:pPr>
            <a:r>
              <a:rPr lang="en-US" sz="1400" dirty="0">
                <a:latin typeface="Garamond" panose="02020404030301010803" pitchFamily="18" charset="0"/>
              </a:rPr>
              <a:t>Creates testable code by definition</a:t>
            </a:r>
            <a:br>
              <a:rPr lang="en-US" sz="1400" dirty="0">
                <a:latin typeface="Garamond" panose="02020404030301010803" pitchFamily="18" charset="0"/>
              </a:rPr>
            </a:br>
            <a:r>
              <a:rPr lang="en-US" sz="1400" dirty="0">
                <a:latin typeface="Garamond" panose="02020404030301010803" pitchFamily="18" charset="0"/>
              </a:rPr>
              <a:t>  - Obvious but significant!</a:t>
            </a:r>
            <a:br>
              <a:rPr lang="en-US" sz="1400" dirty="0">
                <a:latin typeface="Garamond" panose="02020404030301010803" pitchFamily="18" charset="0"/>
              </a:rPr>
            </a:br>
            <a:r>
              <a:rPr lang="en-US" sz="1400" dirty="0">
                <a:latin typeface="Garamond" panose="02020404030301010803" pitchFamily="18" charset="0"/>
              </a:rPr>
              <a:t>  - Writing tests after code built usually much harder</a:t>
            </a:r>
          </a:p>
          <a:p>
            <a:pPr marL="114300" marR="0" lvl="0" indent="0" rtl="0">
              <a:spcBef>
                <a:spcPts val="0"/>
              </a:spcBef>
              <a:spcAft>
                <a:spcPts val="600"/>
              </a:spcAft>
              <a:buClr>
                <a:srgbClr val="3F3F3F"/>
              </a:buClr>
              <a:buSzPts val="1800"/>
              <a:buNone/>
            </a:pPr>
            <a:r>
              <a:rPr lang="en-US" sz="1400" dirty="0">
                <a:latin typeface="Garamond" panose="02020404030301010803" pitchFamily="18" charset="0"/>
              </a:rPr>
              <a:t>Contributes to minimizing defects</a:t>
            </a:r>
          </a:p>
        </p:txBody>
      </p:sp>
      <p:pic>
        <p:nvPicPr>
          <p:cNvPr id="8" name="Picture 7">
            <a:extLst>
              <a:ext uri="{FF2B5EF4-FFF2-40B4-BE49-F238E27FC236}">
                <a16:creationId xmlns:a16="http://schemas.microsoft.com/office/drawing/2014/main" id="{6EAFA31D-9972-3D41-914A-85D501FAF64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207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571751"/>
            <a:ext cx="5614060" cy="2571750"/>
          </a:xfrm>
          <a:prstGeom prst="rect">
            <a:avLst/>
          </a:prstGeom>
        </p:spPr>
        <p:txBody>
          <a:bodyPr spcFirstLastPara="1" lIns="91425" tIns="91425" rIns="91425" bIns="91425" anchor="ctr" anchorCtr="0">
            <a:noAutofit/>
          </a:bodyPr>
          <a:lstStyle/>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TDD promotes better design</a:t>
            </a:r>
            <a:br>
              <a:rPr lang="en-US" sz="1400" dirty="0">
                <a:solidFill>
                  <a:srgbClr val="3F3F3F"/>
                </a:solidFill>
                <a:latin typeface="Garamond" panose="02020404030301010803" pitchFamily="18" charset="0"/>
              </a:rPr>
            </a:br>
            <a:r>
              <a:rPr lang="en-US" sz="1400" dirty="0">
                <a:solidFill>
                  <a:srgbClr val="3F3F3F"/>
                </a:solidFill>
                <a:latin typeface="Garamond" panose="02020404030301010803" pitchFamily="18" charset="0"/>
              </a:rPr>
              <a:t>  - Teaches you how to design isolated pieces</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Creates comprehensive developer-level documentation</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Development pacing</a:t>
            </a:r>
            <a:br>
              <a:rPr lang="en-US" sz="1400" dirty="0">
                <a:solidFill>
                  <a:srgbClr val="3F3F3F"/>
                </a:solidFill>
                <a:latin typeface="Garamond" panose="02020404030301010803" pitchFamily="18" charset="0"/>
              </a:rPr>
            </a:br>
            <a:r>
              <a:rPr lang="en-US" sz="1400" dirty="0">
                <a:solidFill>
                  <a:srgbClr val="3F3F3F"/>
                </a:solidFill>
                <a:latin typeface="Garamond" panose="02020404030301010803" pitchFamily="18" charset="0"/>
              </a:rPr>
              <a:t>  - Constant positive feedback</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Tests are living specifications</a:t>
            </a:r>
          </a:p>
        </p:txBody>
      </p:sp>
      <p:pic>
        <p:nvPicPr>
          <p:cNvPr id="6" name="Picture 5">
            <a:extLst>
              <a:ext uri="{FF2B5EF4-FFF2-40B4-BE49-F238E27FC236}">
                <a16:creationId xmlns:a16="http://schemas.microsoft.com/office/drawing/2014/main" id="{D1193510-8151-5F4D-A282-E9EA912BE889}"/>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4439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SOLID: Principles of Object-Oriented Design</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S</a:t>
            </a:r>
            <a:r>
              <a:rPr lang="en-US" dirty="0">
                <a:latin typeface="Dank Mono" pitchFamily="49" charset="77"/>
              </a:rPr>
              <a:t> - </a:t>
            </a:r>
            <a:r>
              <a:rPr lang="en-US" sz="1600" dirty="0">
                <a:latin typeface="Dank Mono" pitchFamily="49" charset="77"/>
              </a:rPr>
              <a:t>Single-responsibility Principle</a:t>
            </a:r>
            <a:br>
              <a:rPr lang="en-US" sz="1600" dirty="0">
                <a:latin typeface="Dank Mono" pitchFamily="49" charset="77"/>
              </a:rPr>
            </a:br>
            <a:r>
              <a:rPr lang="en-US" b="1" dirty="0">
                <a:latin typeface="Dank Mono" pitchFamily="49" charset="77"/>
              </a:rPr>
              <a:t>O</a:t>
            </a:r>
            <a:r>
              <a:rPr lang="en-US" dirty="0">
                <a:latin typeface="Dank Mono" pitchFamily="49" charset="77"/>
              </a:rPr>
              <a:t> - </a:t>
            </a:r>
            <a:r>
              <a:rPr lang="en-US" sz="1600" dirty="0">
                <a:latin typeface="Dank Mono" pitchFamily="49" charset="77"/>
              </a:rPr>
              <a:t>Open-closed Principle</a:t>
            </a:r>
            <a:br>
              <a:rPr lang="en-US" dirty="0">
                <a:latin typeface="Dank Mono" pitchFamily="49" charset="77"/>
              </a:rPr>
            </a:br>
            <a:r>
              <a:rPr lang="en-US" b="1" dirty="0">
                <a:latin typeface="Dank Mono" pitchFamily="49" charset="77"/>
              </a:rPr>
              <a:t>L</a:t>
            </a:r>
            <a:r>
              <a:rPr lang="en-US" dirty="0">
                <a:latin typeface="Dank Mono" pitchFamily="49" charset="77"/>
              </a:rPr>
              <a:t> - </a:t>
            </a:r>
            <a:r>
              <a:rPr lang="en-US" sz="1600" dirty="0" err="1">
                <a:latin typeface="Dank Mono" pitchFamily="49" charset="77"/>
              </a:rPr>
              <a:t>Liskov</a:t>
            </a:r>
            <a:r>
              <a:rPr lang="en-US" sz="1600" dirty="0">
                <a:latin typeface="Dank Mono" pitchFamily="49" charset="77"/>
              </a:rPr>
              <a:t> Substitution Principle</a:t>
            </a:r>
            <a:br>
              <a:rPr lang="en-US" dirty="0">
                <a:latin typeface="Dank Mono" pitchFamily="49" charset="77"/>
              </a:rPr>
            </a:br>
            <a:r>
              <a:rPr lang="en-US" b="1" dirty="0">
                <a:latin typeface="Dank Mono" pitchFamily="49" charset="77"/>
              </a:rPr>
              <a:t>I</a:t>
            </a:r>
            <a:r>
              <a:rPr lang="en-US" dirty="0">
                <a:latin typeface="Dank Mono" pitchFamily="49" charset="77"/>
              </a:rPr>
              <a:t> - </a:t>
            </a:r>
            <a:r>
              <a:rPr lang="en-US" sz="1600" dirty="0">
                <a:latin typeface="Dank Mono" pitchFamily="49" charset="77"/>
              </a:rPr>
              <a:t>Interface Segregation Principle</a:t>
            </a:r>
            <a:br>
              <a:rPr lang="en-US" dirty="0">
                <a:latin typeface="Dank Mono" pitchFamily="49" charset="77"/>
              </a:rPr>
            </a:br>
            <a:r>
              <a:rPr lang="en-US" b="1" dirty="0">
                <a:latin typeface="Dank Mono" pitchFamily="49" charset="77"/>
              </a:rPr>
              <a:t>D</a:t>
            </a:r>
            <a:r>
              <a:rPr lang="en-US" dirty="0">
                <a:latin typeface="Dank Mono" pitchFamily="49" charset="77"/>
              </a:rPr>
              <a:t> - </a:t>
            </a:r>
            <a:r>
              <a:rPr lang="en-US" sz="1600" dirty="0">
                <a:latin typeface="Dank Mono" pitchFamily="49" charset="77"/>
              </a:rPr>
              <a:t>Dependency Inversion Principle</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7286" r="72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438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5" name="Rectangle 24">
            <a:extLst>
              <a:ext uri="{FF2B5EF4-FFF2-40B4-BE49-F238E27FC236}">
                <a16:creationId xmlns:a16="http://schemas.microsoft.com/office/drawing/2014/main" id="{86C4848A-5F64-9846-A4CE-BB08530FA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8">
            <a:extLst>
              <a:ext uri="{FF2B5EF4-FFF2-40B4-BE49-F238E27FC236}">
                <a16:creationId xmlns:a16="http://schemas.microsoft.com/office/drawing/2014/main" id="{F1FF25E4-C312-5A45-BE5B-AA03B5422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99894F4-10AF-F441-BB6E-378356D4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585A6E-ECF6-7846-AEDE-75AAA2174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4">
            <a:extLst>
              <a:ext uri="{FF2B5EF4-FFF2-40B4-BE49-F238E27FC236}">
                <a16:creationId xmlns:a16="http://schemas.microsoft.com/office/drawing/2014/main" id="{0672FC19-A129-E440-AEB3-D8682D22E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26">
            <a:extLst>
              <a:ext uri="{FF2B5EF4-FFF2-40B4-BE49-F238E27FC236}">
                <a16:creationId xmlns:a16="http://schemas.microsoft.com/office/drawing/2014/main" id="{DDED4491-8E26-B04B-A984-E1CCD4151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B63DB5CB-616A-424E-8F19-8BF746E93173}"/>
              </a:ext>
            </a:extLst>
          </p:cNvPr>
          <p:cNvPicPr>
            <a:picLocks noChangeAspect="1" noChangeArrowheads="1"/>
          </p:cNvPicPr>
          <p:nvPr/>
        </p:nvPicPr>
        <p:blipFill>
          <a:blip r:embed="rId3"/>
          <a:srcRect/>
          <a:stretch/>
        </p:blipFill>
        <p:spPr bwMode="auto">
          <a:xfrm>
            <a:off x="1286706" y="107780"/>
            <a:ext cx="6570588" cy="49279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Isosceles Triangle 28">
            <a:extLst>
              <a:ext uri="{FF2B5EF4-FFF2-40B4-BE49-F238E27FC236}">
                <a16:creationId xmlns:a16="http://schemas.microsoft.com/office/drawing/2014/main" id="{C1A5BD49-F1C9-144D-9CC0-BB474C4FF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BBE49B7-F2C9-A249-9084-C0D322E545D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7961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INTRODUCTIONS</a:t>
            </a:r>
            <a:endParaRPr dirty="0"/>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dirty="0">
                <a:solidFill>
                  <a:schemeClr val="bg1"/>
                </a:solidFill>
                <a:latin typeface="Dank Mono" pitchFamily="49" charset="77"/>
                <a:ea typeface="+mj-ea"/>
                <a:cs typeface="+mj-cs"/>
              </a:rPr>
              <a:t>INTRODUCTIONS</a:t>
            </a: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Single-responsibility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class should have one and only one reason to change, meaning that a class should have only one job.</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5254" r="1525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00243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OLID Design Principles – Masters Development">
            <a:extLst>
              <a:ext uri="{FF2B5EF4-FFF2-40B4-BE49-F238E27FC236}">
                <a16:creationId xmlns:a16="http://schemas.microsoft.com/office/drawing/2014/main" id="{904A766A-3B03-1C45-8B9A-84BC4A51F6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95061" y="30198"/>
            <a:ext cx="6353878" cy="50831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32523FD-AB33-884B-B044-FE023E51B8A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0757912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Open-Closed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or entities should be open for extension but closed for modification</a:t>
            </a:r>
            <a:endParaRPr lang="en-US" sz="1600" dirty="0">
              <a:latin typeface="Dank Mono" pitchFamily="49" charset="77"/>
            </a:endParaRPr>
          </a:p>
        </p:txBody>
      </p:sp>
      <p:sp>
        <p:nvSpPr>
          <p:cNvPr id="21" name="Google Shape;122;p22">
            <a:extLst>
              <a:ext uri="{FF2B5EF4-FFF2-40B4-BE49-F238E27FC236}">
                <a16:creationId xmlns:a16="http://schemas.microsoft.com/office/drawing/2014/main" id="{21DDFE4B-90A3-C14A-A508-3FD2F4E3E6E9}"/>
              </a:ext>
            </a:extLst>
          </p:cNvPr>
          <p:cNvSpPr txBox="1">
            <a:spLocks/>
          </p:cNvSpPr>
          <p:nvPr/>
        </p:nvSpPr>
        <p:spPr>
          <a:xfrm>
            <a:off x="5206365" y="4767262"/>
            <a:ext cx="874395" cy="273844"/>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9pPr>
          </a:lstStyle>
          <a:p>
            <a:pPr>
              <a:lnSpc>
                <a:spcPct val="90000"/>
              </a:lnSpc>
              <a:spcAft>
                <a:spcPts val="600"/>
              </a:spcAft>
              <a:buSzPts val="1100"/>
            </a:pPr>
            <a:fld id="{00000000-1234-1234-1234-123412341234}" type="slidenum">
              <a:rPr lang="en-US" sz="300" smtClean="0"/>
              <a:pPr>
                <a:lnSpc>
                  <a:spcPct val="90000"/>
                </a:lnSpc>
                <a:spcAft>
                  <a:spcPts val="600"/>
                </a:spcAft>
                <a:buSzPts val="1100"/>
              </a:pPr>
              <a:t>32</a:t>
            </a:fld>
            <a:endParaRPr lang="en-US" sz="300"/>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6274" r="627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0850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230145" y="172014"/>
            <a:ext cx="6683710" cy="47994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E4954C8-6B14-214F-875E-475E6C5223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3986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err="1">
                <a:latin typeface="Garamond" panose="02020404030301010803" pitchFamily="18" charset="0"/>
              </a:rPr>
              <a:t>Liskov</a:t>
            </a:r>
            <a:r>
              <a:rPr lang="en-US" dirty="0">
                <a:latin typeface="Garamond" panose="02020404030301010803" pitchFamily="18" charset="0"/>
              </a:rPr>
              <a:t> Substitution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of a superclass shall be replaceable with objects of its subclasses without breaking the application</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t="9476" b="947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2346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15811" y="124814"/>
            <a:ext cx="6512377" cy="48938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0E72E6-6077-7743-8D16-10E6E890819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2579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Interface Segregation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client should never be forced to implement an interface that it doesn’t use, or clients shouldn’t be forced to depend on methods they do not use.</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4886" r="48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5257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096252" y="156936"/>
            <a:ext cx="6951496"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93ED29-00C1-7E4E-9CC2-EFF72C01002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4935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Dependency Inversion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Entities must depend on abstractions, not on concretions. It states that the high-level module must not depend on the low-level module, but they should depend on abstractions</a:t>
            </a:r>
            <a:endParaRPr lang="en-US" sz="1600"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045" r="19045"/>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70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52249" y="156936"/>
            <a:ext cx="6439502"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7BA51B-8679-5F4E-86AF-633EABCD40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050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DRY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D</a:t>
            </a:r>
            <a:r>
              <a:rPr lang="en-US" dirty="0">
                <a:latin typeface="Dank Mono" pitchFamily="49" charset="77"/>
              </a:rPr>
              <a:t> - </a:t>
            </a:r>
            <a:r>
              <a:rPr lang="en-US" sz="1600" dirty="0">
                <a:latin typeface="Dank Mono" pitchFamily="49" charset="77"/>
              </a:rPr>
              <a:t>Don’t</a:t>
            </a:r>
            <a:br>
              <a:rPr lang="en-US" sz="1600" dirty="0">
                <a:latin typeface="Dank Mono" pitchFamily="49" charset="77"/>
              </a:rPr>
            </a:br>
            <a:r>
              <a:rPr lang="en-US" b="1" dirty="0">
                <a:latin typeface="Dank Mono" pitchFamily="49" charset="77"/>
              </a:rPr>
              <a:t>R</a:t>
            </a:r>
            <a:r>
              <a:rPr lang="en-US" dirty="0">
                <a:latin typeface="Dank Mono" pitchFamily="49" charset="77"/>
              </a:rPr>
              <a:t> - </a:t>
            </a:r>
            <a:r>
              <a:rPr lang="en-US" sz="1600" dirty="0">
                <a:latin typeface="Dank Mono" pitchFamily="49" charset="77"/>
              </a:rPr>
              <a:t>Repeat</a:t>
            </a:r>
            <a:br>
              <a:rPr lang="en-US" dirty="0">
                <a:latin typeface="Dank Mono" pitchFamily="49" charset="77"/>
              </a:rPr>
            </a:br>
            <a:r>
              <a:rPr lang="en-US" b="1" dirty="0">
                <a:latin typeface="Dank Mono" pitchFamily="49" charset="77"/>
              </a:rPr>
              <a:t>Y</a:t>
            </a:r>
            <a:r>
              <a:rPr lang="en-US" dirty="0">
                <a:latin typeface="Dank Mono" pitchFamily="49" charset="77"/>
              </a:rPr>
              <a:t> - </a:t>
            </a:r>
            <a:r>
              <a:rPr lang="en-US" sz="1600" dirty="0">
                <a:latin typeface="Dank Mono" pitchFamily="49" charset="77"/>
              </a:rPr>
              <a:t>Yourself</a:t>
            </a:r>
            <a:br>
              <a:rPr lang="en-US" sz="1600" dirty="0">
                <a:latin typeface="Dank Mono" pitchFamily="49" charset="77"/>
              </a:rPr>
            </a:br>
            <a:endParaRPr lang="en-US" sz="1600" dirty="0">
              <a:latin typeface="Dank Mono" pitchFamily="49" charset="77"/>
            </a:endParaRPr>
          </a:p>
          <a:p>
            <a:pPr marL="114300" indent="0" fontAlgn="base">
              <a:buNone/>
            </a:pPr>
            <a:r>
              <a:rPr lang="en-US" sz="1600" dirty="0">
                <a:latin typeface="Dank Mono" pitchFamily="49" charset="77"/>
              </a:rPr>
              <a:t>Every piece of knowledge must have a single, unambiguous, authoritative representation within a system.</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438" r="19438"/>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697809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YAGNI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Y</a:t>
            </a:r>
            <a:r>
              <a:rPr lang="en-US" dirty="0">
                <a:latin typeface="Dank Mono" pitchFamily="49" charset="77"/>
              </a:rPr>
              <a:t> - </a:t>
            </a:r>
            <a:r>
              <a:rPr lang="en-US" sz="1600" dirty="0">
                <a:latin typeface="Dank Mono" pitchFamily="49" charset="77"/>
              </a:rPr>
              <a:t>You</a:t>
            </a:r>
            <a:br>
              <a:rPr lang="en-US" sz="1600" dirty="0">
                <a:latin typeface="Dank Mono" pitchFamily="49" charset="77"/>
              </a:rPr>
            </a:br>
            <a:r>
              <a:rPr lang="en-US" b="1" dirty="0">
                <a:latin typeface="Dank Mono" pitchFamily="49" charset="77"/>
              </a:rPr>
              <a:t>A</a:t>
            </a:r>
            <a:r>
              <a:rPr lang="en-US" dirty="0">
                <a:latin typeface="Dank Mono" pitchFamily="49" charset="77"/>
              </a:rPr>
              <a:t> - </a:t>
            </a:r>
            <a:r>
              <a:rPr lang="en-US" sz="1600" dirty="0" err="1">
                <a:latin typeface="Dank Mono" pitchFamily="49" charset="77"/>
              </a:rPr>
              <a:t>Ain’t</a:t>
            </a:r>
            <a:br>
              <a:rPr lang="en-US" dirty="0">
                <a:latin typeface="Dank Mono" pitchFamily="49" charset="77"/>
              </a:rPr>
            </a:br>
            <a:r>
              <a:rPr lang="en-US" b="1" dirty="0">
                <a:latin typeface="Dank Mono" pitchFamily="49" charset="77"/>
              </a:rPr>
              <a:t>G</a:t>
            </a:r>
            <a:r>
              <a:rPr lang="en-US" dirty="0">
                <a:latin typeface="Dank Mono" pitchFamily="49" charset="77"/>
              </a:rPr>
              <a:t> - </a:t>
            </a:r>
            <a:r>
              <a:rPr lang="en-US" sz="1600" dirty="0" err="1">
                <a:latin typeface="Dank Mono" pitchFamily="49" charset="77"/>
              </a:rPr>
              <a:t>Gonna</a:t>
            </a:r>
            <a:br>
              <a:rPr lang="en-US" sz="1600" dirty="0">
                <a:latin typeface="Dank Mono" pitchFamily="49" charset="77"/>
              </a:rPr>
            </a:br>
            <a:r>
              <a:rPr lang="en-US" b="1" dirty="0">
                <a:latin typeface="Dank Mono" pitchFamily="49" charset="77"/>
              </a:rPr>
              <a:t>N</a:t>
            </a:r>
            <a:r>
              <a:rPr lang="en-US" sz="1600" dirty="0">
                <a:latin typeface="Dank Mono" pitchFamily="49" charset="77"/>
              </a:rPr>
              <a:t> - Need</a:t>
            </a:r>
            <a:br>
              <a:rPr lang="en-US" sz="1600" dirty="0">
                <a:latin typeface="Dank Mono" pitchFamily="49" charset="77"/>
              </a:rPr>
            </a:br>
            <a:r>
              <a:rPr lang="en-US" b="1" dirty="0">
                <a:latin typeface="Dank Mono" pitchFamily="49" charset="77"/>
              </a:rPr>
              <a:t>I</a:t>
            </a:r>
            <a:r>
              <a:rPr lang="en-US" sz="1600" dirty="0">
                <a:latin typeface="Dank Mono" pitchFamily="49" charset="77"/>
              </a:rPr>
              <a:t> - It</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0307" r="1030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45376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1" name="Picture 2" descr="The way things work in Llewellyn&amp;#39;s world: Infographics">
            <a:extLst>
              <a:ext uri="{FF2B5EF4-FFF2-40B4-BE49-F238E27FC236}">
                <a16:creationId xmlns:a16="http://schemas.microsoft.com/office/drawing/2014/main" id="{D419AAD0-D15E-DA4C-916D-4C81FF7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9306"/>
            <a:ext cx="9144000" cy="3544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4AABA5-8C4E-0A44-AD61-E383B4ED5B6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0588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Rectangle 5">
            <a:extLst>
              <a:ext uri="{FF2B5EF4-FFF2-40B4-BE49-F238E27FC236}">
                <a16:creationId xmlns:a16="http://schemas.microsoft.com/office/drawing/2014/main" id="{A7D402D9-9BBE-6844-B82A-F59A1B5E5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95;p41">
            <a:extLst>
              <a:ext uri="{FF2B5EF4-FFF2-40B4-BE49-F238E27FC236}">
                <a16:creationId xmlns:a16="http://schemas.microsoft.com/office/drawing/2014/main" id="{FC4EB466-D809-784E-90F1-4497C31E96E5}"/>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9" name="Picture 8">
            <a:extLst>
              <a:ext uri="{FF2B5EF4-FFF2-40B4-BE49-F238E27FC236}">
                <a16:creationId xmlns:a16="http://schemas.microsoft.com/office/drawing/2014/main" id="{7FC6B0B3-E622-A14C-BA92-D6CE8E46E72B}"/>
              </a:ext>
            </a:extLst>
          </p:cNvPr>
          <p:cNvPicPr>
            <a:picLocks noChangeAspect="1"/>
          </p:cNvPicPr>
          <p:nvPr/>
        </p:nvPicPr>
        <p:blipFill>
          <a:blip r:embed="rId3"/>
          <a:stretch>
            <a:fillRect/>
          </a:stretch>
        </p:blipFill>
        <p:spPr>
          <a:xfrm>
            <a:off x="7874007" y="4504765"/>
            <a:ext cx="1187799" cy="584472"/>
          </a:xfrm>
          <a:prstGeom prst="rect">
            <a:avLst/>
          </a:prstGeom>
        </p:spPr>
      </p:pic>
      <p:pic>
        <p:nvPicPr>
          <p:cNvPr id="10" name="Picture 2" descr="Do You Really Need To Stretch? | Chatelaine">
            <a:extLst>
              <a:ext uri="{FF2B5EF4-FFF2-40B4-BE49-F238E27FC236}">
                <a16:creationId xmlns:a16="http://schemas.microsoft.com/office/drawing/2014/main" id="{C84B48BA-2BA7-0F43-9D11-86BD58D8037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9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6311" b="631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Roman Calculator</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03_roman_calculator</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0881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94"/>
        <p:cNvGrpSpPr/>
        <p:nvPr/>
      </p:nvGrpSpPr>
      <p:grpSpPr>
        <a:xfrm>
          <a:off x="0" y="0"/>
          <a:ext cx="0" cy="0"/>
          <a:chOff x="0" y="0"/>
          <a:chExt cx="0" cy="0"/>
        </a:xfrm>
      </p:grpSpPr>
      <p:sp>
        <p:nvSpPr>
          <p:cNvPr id="14" name="Google Shape;295;p41">
            <a:extLst>
              <a:ext uri="{FF2B5EF4-FFF2-40B4-BE49-F238E27FC236}">
                <a16:creationId xmlns:a16="http://schemas.microsoft.com/office/drawing/2014/main" id="{0E367CA9-BADD-DB4C-A2F4-6B07ED4A5E5A}"/>
              </a:ext>
            </a:extLst>
          </p:cNvPr>
          <p:cNvSpPr txBox="1">
            <a:spLocks noGrp="1"/>
          </p:cNvSpPr>
          <p:nvPr>
            <p:ph type="title"/>
          </p:nvPr>
        </p:nvSpPr>
        <p:spPr>
          <a:xfrm>
            <a:off x="561410" y="3631057"/>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i="1" kern="1200" dirty="0">
                <a:solidFill>
                  <a:schemeClr val="bg1"/>
                </a:solidFill>
                <a:latin typeface="Dank Mono" pitchFamily="49" charset="77"/>
                <a:ea typeface="+mj-ea"/>
                <a:cs typeface="+mj-cs"/>
              </a:rPr>
              <a:t>Review</a:t>
            </a:r>
          </a:p>
        </p:txBody>
      </p:sp>
      <p:pic>
        <p:nvPicPr>
          <p:cNvPr id="15" name="Picture 2" descr="Diagnosing Web Pages with Inspect - Ask Leo!">
            <a:extLst>
              <a:ext uri="{FF2B5EF4-FFF2-40B4-BE49-F238E27FC236}">
                <a16:creationId xmlns:a16="http://schemas.microsoft.com/office/drawing/2014/main" id="{3CEC3157-80D0-4042-BD5E-3051B432B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73">
            <a:extLst>
              <a:ext uri="{FF2B5EF4-FFF2-40B4-BE49-F238E27FC236}">
                <a16:creationId xmlns:a16="http://schemas.microsoft.com/office/drawing/2014/main" id="{54D736C1-2027-2B4F-B4AD-D455C439B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Google Shape;297;p41">
            <a:extLst>
              <a:ext uri="{FF2B5EF4-FFF2-40B4-BE49-F238E27FC236}">
                <a16:creationId xmlns:a16="http://schemas.microsoft.com/office/drawing/2014/main" id="{DB6D5CD5-CADE-2E47-83FF-CA01AA0B1DF5}"/>
              </a:ext>
            </a:extLst>
          </p:cNvPr>
          <p:cNvSpPr txBox="1">
            <a:spLocks/>
          </p:cNvSpPr>
          <p:nvPr/>
        </p:nvSpPr>
        <p:spPr>
          <a:xfrm>
            <a:off x="8054502" y="4767262"/>
            <a:ext cx="460848"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45</a:t>
            </a:fld>
            <a:endParaRPr lang="en-US" sz="700" kern="1200">
              <a:solidFill>
                <a:schemeClr val="tx1"/>
              </a:solidFill>
              <a:ea typeface="+mn-ea"/>
              <a:cs typeface="+mn-cs"/>
            </a:endParaRPr>
          </a:p>
        </p:txBody>
      </p:sp>
      <p:pic>
        <p:nvPicPr>
          <p:cNvPr id="18" name="Picture 17">
            <a:extLst>
              <a:ext uri="{FF2B5EF4-FFF2-40B4-BE49-F238E27FC236}">
                <a16:creationId xmlns:a16="http://schemas.microsoft.com/office/drawing/2014/main" id="{571934A9-7BAF-7044-8493-9EC5F5933E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2AC087E4-A51B-DF45-B672-24B96FDE9BA1}"/>
              </a:ext>
            </a:extLst>
          </p:cNvPr>
          <p:cNvSpPr txBox="1">
            <a:spLocks noGrp="1"/>
          </p:cNvSpPr>
          <p:nvPr>
            <p:ph type="title"/>
          </p:nvPr>
        </p:nvSpPr>
        <p:spPr>
          <a:xfrm>
            <a:off x="282149" y="3351839"/>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Tree>
    <p:extLst>
      <p:ext uri="{BB962C8B-B14F-4D97-AF65-F5344CB8AC3E}">
        <p14:creationId xmlns:p14="http://schemas.microsoft.com/office/powerpoint/2010/main" val="3598374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7707" b="7707"/>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Bowling</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04_bowling</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21716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pic>
        <p:nvPicPr>
          <p:cNvPr id="11" name="Picture 2" descr="Create meme &amp;quot;the hangover calculate, meme calculates, The hangover&amp;quot; -  Pictures - Meme-arsenal.com">
            <a:extLst>
              <a:ext uri="{FF2B5EF4-FFF2-40B4-BE49-F238E27FC236}">
                <a16:creationId xmlns:a16="http://schemas.microsoft.com/office/drawing/2014/main" id="{CCA8E908-5A4C-9B41-87BB-2F1186348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295;p41">
            <a:extLst>
              <a:ext uri="{FF2B5EF4-FFF2-40B4-BE49-F238E27FC236}">
                <a16:creationId xmlns:a16="http://schemas.microsoft.com/office/drawing/2014/main" id="{6A17A419-D450-AC43-8BFD-77C6A03EC713}"/>
              </a:ext>
            </a:extLst>
          </p:cNvPr>
          <p:cNvSpPr txBox="1">
            <a:spLocks noGrp="1"/>
          </p:cNvSpPr>
          <p:nvPr>
            <p:ph type="title"/>
          </p:nvPr>
        </p:nvSpPr>
        <p:spPr>
          <a:xfrm>
            <a:off x="561410" y="3631057"/>
            <a:ext cx="8021177" cy="91146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i="1" kern="1200" dirty="0">
                <a:solidFill>
                  <a:schemeClr val="tx1"/>
                </a:solidFill>
                <a:latin typeface="Dank Mono" pitchFamily="49" charset="77"/>
                <a:ea typeface="+mj-ea"/>
                <a:cs typeface="+mj-cs"/>
              </a:rPr>
              <a:t>Review</a:t>
            </a:r>
          </a:p>
        </p:txBody>
      </p:sp>
      <p:pic>
        <p:nvPicPr>
          <p:cNvPr id="22" name="Picture 21">
            <a:extLst>
              <a:ext uri="{FF2B5EF4-FFF2-40B4-BE49-F238E27FC236}">
                <a16:creationId xmlns:a16="http://schemas.microsoft.com/office/drawing/2014/main" id="{C0FB7B1B-E0AC-7E47-B825-95BCA427C8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12" name="Rectangle 11">
            <a:extLst>
              <a:ext uri="{FF2B5EF4-FFF2-40B4-BE49-F238E27FC236}">
                <a16:creationId xmlns:a16="http://schemas.microsoft.com/office/drawing/2014/main" id="{A53CCFBF-BEE2-C641-AC6A-F8995081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remium Vector | 80s vintage retro sunset landscape">
            <a:extLst>
              <a:ext uri="{FF2B5EF4-FFF2-40B4-BE49-F238E27FC236}">
                <a16:creationId xmlns:a16="http://schemas.microsoft.com/office/drawing/2014/main" id="{5EDF95D4-D0DD-3A45-B1D8-382058EEE2F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08;p56">
            <a:extLst>
              <a:ext uri="{FF2B5EF4-FFF2-40B4-BE49-F238E27FC236}">
                <a16:creationId xmlns:a16="http://schemas.microsoft.com/office/drawing/2014/main" id="{64FB1B02-8196-CA42-B527-B05398CE9222}"/>
              </a:ext>
            </a:extLst>
          </p:cNvPr>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0"/>
              </a:spcAft>
            </a:pPr>
            <a:r>
              <a:rPr lang="en-US" sz="6000" kern="1200" dirty="0">
                <a:solidFill>
                  <a:schemeClr val="bg1"/>
                </a:solidFill>
                <a:latin typeface="Dank Mono" pitchFamily="49" charset="77"/>
                <a:ea typeface="+mj-ea"/>
                <a:cs typeface="+mj-cs"/>
              </a:rPr>
              <a:t>Day 1 - Wrap Up</a:t>
            </a:r>
          </a:p>
        </p:txBody>
      </p:sp>
      <p:pic>
        <p:nvPicPr>
          <p:cNvPr id="15" name="Picture 14">
            <a:extLst>
              <a:ext uri="{FF2B5EF4-FFF2-40B4-BE49-F238E27FC236}">
                <a16:creationId xmlns:a16="http://schemas.microsoft.com/office/drawing/2014/main" id="{B8F9FEFB-6C16-8144-BD26-EF4C9FA3A6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dirty="0">
                <a:latin typeface="Dank Mono" pitchFamily="49" charset="77"/>
              </a:rPr>
              <a:t>Course Objectives</a:t>
            </a:r>
            <a:endParaRPr lang="en-US" sz="4100" dirty="0">
              <a:latin typeface="Dank Mono" pitchFamily="49" charset="77"/>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0" y="2154674"/>
            <a:ext cx="3881120" cy="2490501"/>
          </a:xfrm>
        </p:spPr>
        <p:txBody>
          <a:bodyPr>
            <a:normAutofit/>
          </a:bodyPr>
          <a:lstStyle/>
          <a:p>
            <a:r>
              <a:rPr lang="en-US" sz="2000" kern="1200" dirty="0">
                <a:latin typeface="Garamond" panose="02020404030301010803" pitchFamily="18" charset="0"/>
              </a:rPr>
              <a:t>Recognize available TDD tools</a:t>
            </a:r>
          </a:p>
          <a:p>
            <a:r>
              <a:rPr lang="en-US" sz="2000" kern="1200" dirty="0">
                <a:latin typeface="Garamond" panose="02020404030301010803" pitchFamily="18" charset="0"/>
              </a:rPr>
              <a:t>Summarize the value of TDD</a:t>
            </a:r>
          </a:p>
          <a:p>
            <a:pPr lvl="0"/>
            <a:r>
              <a:rPr lang="en-US" sz="2000" kern="1200" dirty="0">
                <a:latin typeface="Garamond" panose="02020404030301010803" pitchFamily="18" charset="0"/>
              </a:rPr>
              <a:t>Use TDD to solve Katas</a:t>
            </a:r>
          </a:p>
          <a:p>
            <a:r>
              <a:rPr lang="en-US" sz="2000" kern="1200" dirty="0">
                <a:latin typeface="Garamond" panose="02020404030301010803" pitchFamily="18" charset="0"/>
              </a:rPr>
              <a:t>Integrate TDD Into Daily Work</a:t>
            </a:r>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C6FB64-0470-C64E-A044-CC2965B756D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97762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4"/>
        <p:cNvGrpSpPr/>
        <p:nvPr/>
      </p:nvGrpSpPr>
      <p:grpSpPr>
        <a:xfrm>
          <a:off x="0" y="0"/>
          <a:ext cx="0" cy="0"/>
          <a:chOff x="0" y="0"/>
          <a:chExt cx="0" cy="0"/>
        </a:xfrm>
      </p:grpSpPr>
      <p:pic>
        <p:nvPicPr>
          <p:cNvPr id="7" name="Picture 2">
            <a:extLst>
              <a:ext uri="{FF2B5EF4-FFF2-40B4-BE49-F238E27FC236}">
                <a16:creationId xmlns:a16="http://schemas.microsoft.com/office/drawing/2014/main" id="{E46DADD8-55B4-F44E-83DD-CE74B32C07B8}"/>
              </a:ext>
            </a:extLst>
          </p:cNvPr>
          <p:cNvPicPr>
            <a:picLocks noChangeAspect="1" noChangeArrowheads="1"/>
          </p:cNvPicPr>
          <p:nvPr/>
        </p:nvPicPr>
        <p:blipFill rotWithShape="1">
          <a:blip r:embed="rId3"/>
          <a:srcRect t="16974"/>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8" name="Google Shape;417;p57">
            <a:extLst>
              <a:ext uri="{FF2B5EF4-FFF2-40B4-BE49-F238E27FC236}">
                <a16:creationId xmlns:a16="http://schemas.microsoft.com/office/drawing/2014/main" id="{42183062-53E1-B044-B664-29851546636B}"/>
              </a:ext>
            </a:extLst>
          </p:cNvPr>
          <p:cNvSpPr txBox="1"/>
          <p:nvPr/>
        </p:nvSpPr>
        <p:spPr>
          <a:xfrm>
            <a:off x="6016515" y="2423948"/>
            <a:ext cx="2889031" cy="137554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5000" kern="1200" dirty="0">
                <a:solidFill>
                  <a:schemeClr val="tx1"/>
                </a:solidFill>
                <a:latin typeface="Dank Mono" pitchFamily="49" charset="77"/>
                <a:ea typeface="+mj-ea"/>
                <a:cs typeface="+mj-cs"/>
                <a:sym typeface="Oswald"/>
              </a:rPr>
              <a:t>Day Two</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1EA7959-B0BD-CF44-B3EC-2F607FD093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143" name="Google Shape;143;p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51</a:t>
            </a:fld>
            <a:endParaRPr/>
          </a:p>
        </p:txBody>
      </p:sp>
      <p:sp>
        <p:nvSpPr>
          <p:cNvPr id="144" name="Google Shape;144;p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dirty="0"/>
              <a:t>Takes twice as long</a:t>
            </a:r>
            <a:endParaRPr dirty="0"/>
          </a:p>
          <a:p>
            <a:pPr marL="914400" marR="0" lvl="1" indent="-342900" algn="l" rtl="0">
              <a:lnSpc>
                <a:spcPct val="150000"/>
              </a:lnSpc>
              <a:spcBef>
                <a:spcPts val="0"/>
              </a:spcBef>
              <a:spcAft>
                <a:spcPts val="0"/>
              </a:spcAft>
              <a:buSzPts val="1800"/>
              <a:buChar char="–"/>
            </a:pPr>
            <a:r>
              <a:rPr lang="en-US" dirty="0"/>
              <a:t>Reality: easily saves more time</a:t>
            </a:r>
            <a:endParaRPr dirty="0"/>
          </a:p>
          <a:p>
            <a:pPr marL="457200" marR="0" lvl="0" indent="-342900" algn="l" rtl="0">
              <a:lnSpc>
                <a:spcPct val="150000"/>
              </a:lnSpc>
              <a:spcBef>
                <a:spcPts val="0"/>
              </a:spcBef>
              <a:spcAft>
                <a:spcPts val="0"/>
              </a:spcAft>
              <a:buSzPts val="1800"/>
              <a:buChar char="•"/>
            </a:pPr>
            <a:r>
              <a:rPr lang="en-US" dirty="0"/>
              <a:t>Maintain test and code</a:t>
            </a:r>
            <a:endParaRPr dirty="0"/>
          </a:p>
          <a:p>
            <a:pPr marL="914400" marR="0" lvl="1" indent="-342900" algn="l" rtl="0">
              <a:lnSpc>
                <a:spcPct val="150000"/>
              </a:lnSpc>
              <a:spcBef>
                <a:spcPts val="0"/>
              </a:spcBef>
              <a:spcAft>
                <a:spcPts val="0"/>
              </a:spcAft>
              <a:buSzPts val="1800"/>
              <a:buChar char="–"/>
            </a:pPr>
            <a:r>
              <a:rPr lang="en-US" dirty="0"/>
              <a:t>Reality: beats maintaining written detailed docs</a:t>
            </a:r>
            <a:endParaRPr dirty="0"/>
          </a:p>
          <a:p>
            <a:pPr marL="457200" marR="0" lvl="0" indent="-342900" algn="l" rtl="0">
              <a:lnSpc>
                <a:spcPct val="150000"/>
              </a:lnSpc>
              <a:spcBef>
                <a:spcPts val="0"/>
              </a:spcBef>
              <a:spcAft>
                <a:spcPts val="0"/>
              </a:spcAft>
              <a:buSzPts val="1800"/>
              <a:buChar char="•"/>
            </a:pPr>
            <a:r>
              <a:rPr lang="en-US" dirty="0"/>
              <a:t>Not all that valuable - tough work is in the “wiring”</a:t>
            </a:r>
            <a:endParaRPr dirty="0"/>
          </a:p>
          <a:p>
            <a:pPr marL="914400" marR="0" lvl="1" indent="-342900" algn="l" rtl="0">
              <a:lnSpc>
                <a:spcPct val="150000"/>
              </a:lnSpc>
              <a:spcBef>
                <a:spcPts val="0"/>
              </a:spcBef>
              <a:spcAft>
                <a:spcPts val="0"/>
              </a:spcAft>
              <a:buSzPts val="1800"/>
              <a:buChar char="–"/>
            </a:pPr>
            <a:r>
              <a:rPr lang="en-US" dirty="0"/>
              <a:t>Reality: not if classes are designed correctly in the first place</a:t>
            </a:r>
            <a:endParaRPr dirty="0"/>
          </a:p>
        </p:txBody>
      </p:sp>
      <p:sp>
        <p:nvSpPr>
          <p:cNvPr id="145" name="Google Shape;145;p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Costs (Perceived)</a:t>
            </a:r>
            <a:endParaRPr/>
          </a:p>
        </p:txBody>
      </p:sp>
    </p:spTree>
    <p:extLst>
      <p:ext uri="{BB962C8B-B14F-4D97-AF65-F5344CB8AC3E}">
        <p14:creationId xmlns:p14="http://schemas.microsoft.com/office/powerpoint/2010/main" val="39510165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49"/>
        <p:cNvGrpSpPr/>
        <p:nvPr/>
      </p:nvGrpSpPr>
      <p:grpSpPr>
        <a:xfrm>
          <a:off x="0" y="0"/>
          <a:ext cx="0" cy="0"/>
          <a:chOff x="0" y="0"/>
          <a:chExt cx="0" cy="0"/>
        </a:xfrm>
      </p:grpSpPr>
      <p:sp>
        <p:nvSpPr>
          <p:cNvPr id="150" name="Google Shape;150;p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52</a:t>
            </a:fld>
            <a:endParaRPr/>
          </a:p>
        </p:txBody>
      </p:sp>
      <p:sp>
        <p:nvSpPr>
          <p:cNvPr id="151" name="Google Shape;151;p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Initial learning curve</a:t>
            </a:r>
            <a:endParaRPr/>
          </a:p>
          <a:p>
            <a:pPr marL="457200" marR="0" lvl="0" indent="-342900" algn="l" rtl="0">
              <a:lnSpc>
                <a:spcPct val="150000"/>
              </a:lnSpc>
              <a:spcBef>
                <a:spcPts val="0"/>
              </a:spcBef>
              <a:spcAft>
                <a:spcPts val="0"/>
              </a:spcAft>
              <a:buSzPts val="1800"/>
              <a:buChar char="•"/>
            </a:pPr>
            <a:r>
              <a:rPr lang="en-US"/>
              <a:t>Continual Learning:  </a:t>
            </a:r>
            <a:r>
              <a:rPr lang="en-US" i="1"/>
              <a:t>How do I test X?</a:t>
            </a:r>
            <a:endParaRPr i="1"/>
          </a:p>
          <a:p>
            <a:pPr marL="457200" marR="0" lvl="0" indent="-342900" algn="l" rtl="0">
              <a:lnSpc>
                <a:spcPct val="150000"/>
              </a:lnSpc>
              <a:spcBef>
                <a:spcPts val="0"/>
              </a:spcBef>
              <a:spcAft>
                <a:spcPts val="0"/>
              </a:spcAft>
              <a:buSzPts val="1800"/>
              <a:buChar char="•"/>
            </a:pPr>
            <a:r>
              <a:rPr lang="en-US"/>
              <a:t>Can promote overconfidence</a:t>
            </a:r>
            <a:endParaRPr/>
          </a:p>
          <a:p>
            <a:pPr marL="457200" marR="0" lvl="0" indent="-342900" algn="l" rtl="0">
              <a:lnSpc>
                <a:spcPct val="150000"/>
              </a:lnSpc>
              <a:spcBef>
                <a:spcPts val="0"/>
              </a:spcBef>
              <a:spcAft>
                <a:spcPts val="0"/>
              </a:spcAft>
              <a:buSzPts val="1800"/>
              <a:buChar char="•"/>
            </a:pPr>
            <a:r>
              <a:rPr lang="en-US"/>
              <a:t>Maintaining tests can be considerable work</a:t>
            </a:r>
            <a:endParaRPr/>
          </a:p>
        </p:txBody>
      </p:sp>
      <p:sp>
        <p:nvSpPr>
          <p:cNvPr id="152" name="Google Shape;152;p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Costs (Real)</a:t>
            </a:r>
            <a:endParaRPr/>
          </a:p>
        </p:txBody>
      </p:sp>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156"/>
        <p:cNvGrpSpPr/>
        <p:nvPr/>
      </p:nvGrpSpPr>
      <p:grpSpPr>
        <a:xfrm>
          <a:off x="0" y="0"/>
          <a:ext cx="0" cy="0"/>
          <a:chOff x="0" y="0"/>
          <a:chExt cx="0" cy="0"/>
        </a:xfrm>
      </p:grpSpPr>
      <p:sp>
        <p:nvSpPr>
          <p:cNvPr id="157" name="Google Shape;157;p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53</a:t>
            </a:fld>
            <a:endParaRPr/>
          </a:p>
        </p:txBody>
      </p:sp>
      <p:sp>
        <p:nvSpPr>
          <p:cNvPr id="158" name="Google Shape;158;p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Higher confidence levels</a:t>
            </a:r>
            <a:endParaRPr/>
          </a:p>
          <a:p>
            <a:pPr marL="914400" marR="0" lvl="1" indent="-342900" algn="l" rtl="0">
              <a:lnSpc>
                <a:spcPct val="150000"/>
              </a:lnSpc>
              <a:spcBef>
                <a:spcPts val="0"/>
              </a:spcBef>
              <a:spcAft>
                <a:spcPts val="0"/>
              </a:spcAft>
              <a:buSzPts val="1800"/>
              <a:buChar char="–"/>
            </a:pPr>
            <a:r>
              <a:rPr lang="en-US"/>
              <a:t>Continual feedback; Pavlovian response</a:t>
            </a:r>
            <a:endParaRPr/>
          </a:p>
          <a:p>
            <a:pPr marL="914400" marR="0" lvl="1" indent="-342900" algn="l" rtl="0">
              <a:lnSpc>
                <a:spcPct val="150000"/>
              </a:lnSpc>
              <a:spcBef>
                <a:spcPts val="0"/>
              </a:spcBef>
              <a:spcAft>
                <a:spcPts val="0"/>
              </a:spcAft>
              <a:buSzPts val="1800"/>
              <a:buChar char="–"/>
            </a:pPr>
            <a:r>
              <a:rPr lang="en-US"/>
              <a:t>Eases introduction of new functionality</a:t>
            </a:r>
            <a:endParaRPr/>
          </a:p>
          <a:p>
            <a:pPr marL="914400" marR="0" lvl="1" indent="-342900" algn="l" rtl="0">
              <a:lnSpc>
                <a:spcPct val="150000"/>
              </a:lnSpc>
              <a:spcBef>
                <a:spcPts val="0"/>
              </a:spcBef>
              <a:spcAft>
                <a:spcPts val="0"/>
              </a:spcAft>
              <a:buSzPts val="1800"/>
              <a:buChar char="–"/>
            </a:pPr>
            <a:r>
              <a:rPr lang="en-US"/>
              <a:t>Allows for refactoring with impunity</a:t>
            </a:r>
            <a:endParaRPr/>
          </a:p>
          <a:p>
            <a:pPr marL="457200" marR="0" lvl="0" indent="-342900" algn="l" rtl="0">
              <a:lnSpc>
                <a:spcPct val="150000"/>
              </a:lnSpc>
              <a:spcBef>
                <a:spcPts val="0"/>
              </a:spcBef>
              <a:spcAft>
                <a:spcPts val="0"/>
              </a:spcAft>
              <a:buSzPts val="1800"/>
              <a:buChar char="•"/>
            </a:pPr>
            <a:r>
              <a:rPr lang="en-US"/>
              <a:t>Continual progress: add value...</a:t>
            </a:r>
            <a:endParaRPr/>
          </a:p>
          <a:p>
            <a:pPr marL="914400" marR="0" lvl="1" indent="-342900" algn="l" rtl="0">
              <a:lnSpc>
                <a:spcPct val="150000"/>
              </a:lnSpc>
              <a:spcBef>
                <a:spcPts val="0"/>
              </a:spcBef>
              <a:spcAft>
                <a:spcPts val="0"/>
              </a:spcAft>
              <a:buSzPts val="1800"/>
              <a:buChar char="–"/>
            </a:pPr>
            <a:r>
              <a:rPr lang="en-US"/>
              <a:t>Add value every programming session, every few minutes</a:t>
            </a:r>
            <a:endParaRPr/>
          </a:p>
          <a:p>
            <a:pPr marL="914400" marR="0" lvl="1" indent="-342900" algn="l" rtl="0">
              <a:lnSpc>
                <a:spcPct val="150000"/>
              </a:lnSpc>
              <a:spcBef>
                <a:spcPts val="0"/>
              </a:spcBef>
              <a:spcAft>
                <a:spcPts val="0"/>
              </a:spcAft>
              <a:buSzPts val="1800"/>
              <a:buChar char="–"/>
            </a:pPr>
            <a:r>
              <a:rPr lang="en-US"/>
              <a:t>Avoid going too astray</a:t>
            </a:r>
            <a:endParaRPr/>
          </a:p>
        </p:txBody>
      </p:sp>
      <p:sp>
        <p:nvSpPr>
          <p:cNvPr id="159" name="Google Shape;159;p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Rewards</a:t>
            </a:r>
            <a:endParaRPr/>
          </a:p>
        </p:txBody>
      </p:sp>
    </p:spTree>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63"/>
        <p:cNvGrpSpPr/>
        <p:nvPr/>
      </p:nvGrpSpPr>
      <p:grpSpPr>
        <a:xfrm>
          <a:off x="0" y="0"/>
          <a:ext cx="0" cy="0"/>
          <a:chOff x="0" y="0"/>
          <a:chExt cx="0" cy="0"/>
        </a:xfrm>
      </p:grpSpPr>
      <p:sp>
        <p:nvSpPr>
          <p:cNvPr id="164" name="Google Shape;164;p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54</a:t>
            </a:fld>
            <a:endParaRPr/>
          </a:p>
        </p:txBody>
      </p:sp>
      <p:sp>
        <p:nvSpPr>
          <p:cNvPr id="165" name="Google Shape;165;p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Clr>
                <a:srgbClr val="000000"/>
              </a:buClr>
              <a:buSzPts val="1800"/>
              <a:buChar char="•"/>
            </a:pPr>
            <a:r>
              <a:rPr lang="en-US">
                <a:solidFill>
                  <a:srgbClr val="000000"/>
                </a:solidFill>
              </a:rPr>
              <a:t>Test everything that could possibly break.</a:t>
            </a:r>
            <a:endParaRPr>
              <a:solidFill>
                <a:srgbClr val="000000"/>
              </a:solidFill>
            </a:endParaRPr>
          </a:p>
          <a:p>
            <a:pPr marL="457200" lvl="0" indent="-342900" algn="l" rtl="0">
              <a:lnSpc>
                <a:spcPct val="150000"/>
              </a:lnSpc>
              <a:spcBef>
                <a:spcPts val="0"/>
              </a:spcBef>
              <a:spcAft>
                <a:spcPts val="0"/>
              </a:spcAft>
              <a:buClr>
                <a:srgbClr val="000000"/>
              </a:buClr>
              <a:buSzPts val="1800"/>
              <a:buChar char="•"/>
            </a:pPr>
            <a:r>
              <a:rPr lang="en-US">
                <a:solidFill>
                  <a:srgbClr val="000000"/>
                </a:solidFill>
              </a:rPr>
              <a:t>Do not write any production code until you have written the code that will test it.</a:t>
            </a:r>
            <a:endParaRPr>
              <a:solidFill>
                <a:srgbClr val="000000"/>
              </a:solidFill>
            </a:endParaRPr>
          </a:p>
          <a:p>
            <a:pPr marL="457200" lvl="0" indent="-342900" algn="l" rtl="0">
              <a:lnSpc>
                <a:spcPct val="150000"/>
              </a:lnSpc>
              <a:spcBef>
                <a:spcPts val="0"/>
              </a:spcBef>
              <a:spcAft>
                <a:spcPts val="0"/>
              </a:spcAft>
              <a:buClr>
                <a:srgbClr val="000000"/>
              </a:buClr>
              <a:buSzPts val="1800"/>
              <a:buChar char="•"/>
            </a:pPr>
            <a:r>
              <a:rPr lang="en-US">
                <a:solidFill>
                  <a:srgbClr val="000000"/>
                </a:solidFill>
              </a:rPr>
              <a:t>Code is not checked in until 100% of unit tests run.</a:t>
            </a:r>
            <a:endParaRPr>
              <a:solidFill>
                <a:srgbClr val="000000"/>
              </a:solidFill>
            </a:endParaRPr>
          </a:p>
        </p:txBody>
      </p:sp>
      <p:sp>
        <p:nvSpPr>
          <p:cNvPr id="166" name="Google Shape;166;p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Implied Rules of TDD</a:t>
            </a:r>
            <a:endParaRPr/>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178" name="Google Shape;178;p30"/>
          <p:cNvPicPr preferRelativeResize="0"/>
          <p:nvPr/>
        </p:nvPicPr>
        <p:blipFill>
          <a:blip r:embed="rId3">
            <a:alphaModFix/>
          </a:blip>
          <a:stretch>
            <a:fillRect/>
          </a:stretch>
        </p:blipFill>
        <p:spPr>
          <a:xfrm>
            <a:off x="2547225" y="152400"/>
            <a:ext cx="4049555" cy="4838699"/>
          </a:xfrm>
          <a:prstGeom prst="rect">
            <a:avLst/>
          </a:prstGeom>
          <a:noFill/>
          <a:ln>
            <a:noFill/>
          </a:ln>
        </p:spPr>
      </p:pic>
      <p:sp>
        <p:nvSpPr>
          <p:cNvPr id="179" name="Google Shape;179;p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r>
              <a:rPr lang="en-US"/>
              <a:t>, </a:t>
            </a:r>
            <a:r>
              <a:rPr lang="en-US">
                <a:solidFill>
                  <a:srgbClr val="6AA84F"/>
                </a:solidFill>
              </a:rPr>
              <a:t>Green</a:t>
            </a:r>
            <a:r>
              <a:rPr lang="en-US"/>
              <a:t>, </a:t>
            </a:r>
            <a:r>
              <a:rPr lang="en-US">
                <a:solidFill>
                  <a:srgbClr val="3C78D8"/>
                </a:solidFill>
              </a:rPr>
              <a:t>Refactor</a:t>
            </a:r>
            <a:endParaRPr>
              <a:solidFill>
                <a:srgbClr val="3C78D8"/>
              </a:solidFill>
            </a:endParaRPr>
          </a:p>
        </p:txBody>
      </p:sp>
    </p:spTree>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90"/>
        <p:cNvGrpSpPr/>
        <p:nvPr/>
      </p:nvGrpSpPr>
      <p:grpSpPr>
        <a:xfrm>
          <a:off x="0" y="0"/>
          <a:ext cx="0" cy="0"/>
          <a:chOff x="0" y="0"/>
          <a:chExt cx="0" cy="0"/>
        </a:xfrm>
      </p:grpSpPr>
      <p:sp>
        <p:nvSpPr>
          <p:cNvPr id="191" name="Google Shape;191;p3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56</a:t>
            </a:fld>
            <a:endParaRPr/>
          </a:p>
        </p:txBody>
      </p:sp>
      <p:sp>
        <p:nvSpPr>
          <p:cNvPr id="192" name="Google Shape;192;p3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dirty="0"/>
              <a:t>Simple testing framework</a:t>
            </a:r>
            <a:endParaRPr dirty="0"/>
          </a:p>
          <a:p>
            <a:pPr marL="914400" marR="0" lvl="1" indent="-342900" algn="l" rtl="0">
              <a:lnSpc>
                <a:spcPct val="150000"/>
              </a:lnSpc>
              <a:spcBef>
                <a:spcPts val="0"/>
              </a:spcBef>
              <a:spcAft>
                <a:spcPts val="0"/>
              </a:spcAft>
              <a:buSzPts val="1800"/>
              <a:buChar char="–"/>
            </a:pPr>
            <a:r>
              <a:rPr lang="en-US" dirty="0"/>
              <a:t>Originally built by Kent Beck and Eric Gamma</a:t>
            </a:r>
            <a:endParaRPr dirty="0"/>
          </a:p>
          <a:p>
            <a:pPr marL="457200" marR="0" lvl="0" indent="-342900" algn="l" rtl="0">
              <a:lnSpc>
                <a:spcPct val="150000"/>
              </a:lnSpc>
              <a:spcBef>
                <a:spcPts val="0"/>
              </a:spcBef>
              <a:spcAft>
                <a:spcPts val="0"/>
              </a:spcAft>
              <a:buSzPts val="1800"/>
              <a:buChar char="•"/>
            </a:pPr>
            <a:r>
              <a:rPr lang="en-US" dirty="0"/>
              <a:t>Pervasive implementation</a:t>
            </a:r>
            <a:endParaRPr dirty="0"/>
          </a:p>
          <a:p>
            <a:pPr marL="914400" marR="0" lvl="1" indent="-342900" algn="l" rtl="0">
              <a:lnSpc>
                <a:spcPct val="150000"/>
              </a:lnSpc>
              <a:spcBef>
                <a:spcPts val="0"/>
              </a:spcBef>
              <a:spcAft>
                <a:spcPts val="0"/>
              </a:spcAft>
              <a:buSzPts val="1800"/>
              <a:buChar char="–"/>
            </a:pPr>
            <a:r>
              <a:rPr lang="en-US" dirty="0"/>
              <a:t>Java, .NET, Smalltalk, Ruby, C/C++, Perl, Python, </a:t>
            </a:r>
            <a:r>
              <a:rPr lang="en-US" dirty="0" err="1"/>
              <a:t>etc</a:t>
            </a:r>
            <a:endParaRPr dirty="0"/>
          </a:p>
          <a:p>
            <a:pPr marL="457200" marR="0" lvl="0" indent="-342900" algn="l" rtl="0">
              <a:lnSpc>
                <a:spcPct val="150000"/>
              </a:lnSpc>
              <a:spcBef>
                <a:spcPts val="0"/>
              </a:spcBef>
              <a:spcAft>
                <a:spcPts val="0"/>
              </a:spcAft>
              <a:buSzPts val="1800"/>
              <a:buChar char="•"/>
            </a:pPr>
            <a:r>
              <a:rPr lang="en-US" dirty="0"/>
              <a:t>Test Runner already in many IDEs</a:t>
            </a:r>
            <a:endParaRPr dirty="0"/>
          </a:p>
          <a:p>
            <a:pPr marL="914400" marR="0" lvl="1" indent="-342900" algn="l" rtl="0">
              <a:lnSpc>
                <a:spcPct val="150000"/>
              </a:lnSpc>
              <a:spcBef>
                <a:spcPts val="0"/>
              </a:spcBef>
              <a:spcAft>
                <a:spcPts val="0"/>
              </a:spcAft>
              <a:buSzPts val="1800"/>
              <a:buChar char="–"/>
            </a:pPr>
            <a:r>
              <a:rPr lang="en-US" dirty="0" err="1"/>
              <a:t>Rubymine</a:t>
            </a:r>
            <a:r>
              <a:rPr lang="en-US" dirty="0"/>
              <a:t>, Rider, Visual Studio, Eclipse, IntelliJ, PyCharm, etc.</a:t>
            </a:r>
            <a:endParaRPr dirty="0"/>
          </a:p>
        </p:txBody>
      </p:sp>
      <p:sp>
        <p:nvSpPr>
          <p:cNvPr id="193" name="Google Shape;193;p3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Basic Tool of TDD: xUnit</a:t>
            </a:r>
            <a:endParaRPr/>
          </a:p>
        </p:txBody>
      </p:sp>
    </p:spTree>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197"/>
        <p:cNvGrpSpPr/>
        <p:nvPr/>
      </p:nvGrpSpPr>
      <p:grpSpPr>
        <a:xfrm>
          <a:off x="0" y="0"/>
          <a:ext cx="0" cy="0"/>
          <a:chOff x="0" y="0"/>
          <a:chExt cx="0" cy="0"/>
        </a:xfrm>
      </p:grpSpPr>
      <p:sp>
        <p:nvSpPr>
          <p:cNvPr id="198" name="Google Shape;198;p3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57</a:t>
            </a:fld>
            <a:endParaRPr/>
          </a:p>
        </p:txBody>
      </p:sp>
      <p:sp>
        <p:nvSpPr>
          <p:cNvPr id="199" name="Google Shape;199;p3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Test::Unit</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Original xUnit based testing framework</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MiniTest</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Successor to Test::Unit	</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RSpec</a:t>
            </a:r>
            <a:endParaRPr>
              <a:latin typeface="Avenir"/>
              <a:ea typeface="Avenir"/>
              <a:cs typeface="Avenir"/>
              <a:sym typeface="Avenir"/>
            </a:endParaRPr>
          </a:p>
          <a:p>
            <a:pPr marL="914400" lvl="1" indent="-342900" algn="l" rtl="0">
              <a:lnSpc>
                <a:spcPct val="150000"/>
              </a:lnSpc>
              <a:spcBef>
                <a:spcPts val="0"/>
              </a:spcBef>
              <a:spcAft>
                <a:spcPts val="0"/>
              </a:spcAft>
              <a:buSzPts val="1800"/>
              <a:buFont typeface="Avenir"/>
              <a:buChar char="–"/>
            </a:pPr>
            <a:r>
              <a:rPr lang="en-US">
                <a:latin typeface="Avenir"/>
                <a:ea typeface="Avenir"/>
                <a:cs typeface="Avenir"/>
                <a:sym typeface="Avenir"/>
              </a:rPr>
              <a:t>A BDD (behavior driven development) framework</a:t>
            </a:r>
            <a:endParaRPr>
              <a:latin typeface="Avenir"/>
              <a:ea typeface="Avenir"/>
              <a:cs typeface="Avenir"/>
              <a:sym typeface="Avenir"/>
            </a:endParaRPr>
          </a:p>
        </p:txBody>
      </p:sp>
      <p:sp>
        <p:nvSpPr>
          <p:cNvPr id="200" name="Google Shape;200;p3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Unit Test Tooling for This Class</a:t>
            </a:r>
            <a:endParaRP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p:nvSpPr>
          <p:cNvPr id="306" name="Google Shape;306;p4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58</a:t>
            </a:fld>
            <a:endParaRPr/>
          </a:p>
        </p:txBody>
      </p:sp>
      <p:sp>
        <p:nvSpPr>
          <p:cNvPr id="307" name="Google Shape;307;p4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Ensure all previous tests are still passing</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Clean up the code without adding new functionality</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Address readability, naming</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Remove duplication</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Commit</a:t>
            </a:r>
            <a:endParaRPr>
              <a:latin typeface="Avenir"/>
              <a:ea typeface="Avenir"/>
              <a:cs typeface="Avenir"/>
              <a:sym typeface="Avenir"/>
            </a:endParaRPr>
          </a:p>
        </p:txBody>
      </p:sp>
      <p:sp>
        <p:nvSpPr>
          <p:cNvPr id="308" name="Google Shape;308;p4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312"/>
        <p:cNvGrpSpPr/>
        <p:nvPr/>
      </p:nvGrpSpPr>
      <p:grpSpPr>
        <a:xfrm>
          <a:off x="0" y="0"/>
          <a:ext cx="0" cy="0"/>
          <a:chOff x="0" y="0"/>
          <a:chExt cx="0" cy="0"/>
        </a:xfrm>
      </p:grpSpPr>
      <p:sp>
        <p:nvSpPr>
          <p:cNvPr id="313" name="Google Shape;313;p5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does it all mean?</a:t>
            </a:r>
            <a:endParaRPr/>
          </a:p>
        </p:txBody>
      </p:sp>
      <p:sp>
        <p:nvSpPr>
          <p:cNvPr id="314" name="Google Shape;314;p5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59</a:t>
            </a:fld>
            <a:endParaRPr/>
          </a:p>
        </p:txBody>
      </p:sp>
      <p:sp>
        <p:nvSpPr>
          <p:cNvPr id="315" name="Google Shape;315;p5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highlight>
                  <a:srgbClr val="FFF2CC"/>
                </a:highlight>
                <a:latin typeface="Consolas"/>
                <a:ea typeface="Consolas"/>
                <a:cs typeface="Consolas"/>
                <a:sym typeface="Consolas"/>
              </a:rPr>
              <a:t>require 'minitest/autorun'</a:t>
            </a:r>
            <a:r>
              <a:rPr lang="en-US">
                <a:latin typeface="Consolas"/>
                <a:ea typeface="Consolas"/>
                <a:cs typeface="Consolas"/>
                <a:sym typeface="Consolas"/>
              </a:rPr>
              <a:t> </a:t>
            </a:r>
            <a:r>
              <a:rPr lang="en-US">
                <a:solidFill>
                  <a:srgbClr val="6AA84F"/>
                </a:solidFill>
                <a:latin typeface="Consolas"/>
                <a:ea typeface="Consolas"/>
                <a:cs typeface="Consolas"/>
                <a:sym typeface="Consolas"/>
              </a:rPr>
              <a:t>&lt;- Run all tests in file</a:t>
            </a:r>
            <a:br>
              <a:rPr lang="en-US">
                <a:latin typeface="Consolas"/>
                <a:ea typeface="Consolas"/>
                <a:cs typeface="Consolas"/>
                <a:sym typeface="Consolas"/>
              </a:rPr>
            </a:br>
            <a:br>
              <a:rPr lang="en-US">
                <a:latin typeface="Consolas"/>
                <a:ea typeface="Consolas"/>
                <a:cs typeface="Consolas"/>
                <a:sym typeface="Consolas"/>
              </a:rPr>
            </a:br>
            <a:r>
              <a:rPr lang="en-US">
                <a:latin typeface="Consolas"/>
                <a:ea typeface="Consolas"/>
                <a:cs typeface="Consolas"/>
                <a:sym typeface="Consolas"/>
              </a:rPr>
              <a:t>class FizzBuzzTest </a:t>
            </a:r>
            <a:r>
              <a:rPr lang="en-US">
                <a:highlight>
                  <a:srgbClr val="FFF2CC"/>
                </a:highlight>
                <a:latin typeface="Consolas"/>
                <a:ea typeface="Consolas"/>
                <a:cs typeface="Consolas"/>
                <a:sym typeface="Consolas"/>
              </a:rPr>
              <a:t>&lt; Minitest::Test</a:t>
            </a:r>
            <a:r>
              <a:rPr lang="en-US">
                <a:latin typeface="Consolas"/>
                <a:ea typeface="Consolas"/>
                <a:cs typeface="Consolas"/>
                <a:sym typeface="Consolas"/>
              </a:rPr>
              <a:t> </a:t>
            </a:r>
            <a:r>
              <a:rPr lang="en-US">
                <a:solidFill>
                  <a:srgbClr val="6AA84F"/>
                </a:solidFill>
                <a:latin typeface="Consolas"/>
                <a:ea typeface="Consolas"/>
                <a:cs typeface="Consolas"/>
                <a:sym typeface="Consolas"/>
              </a:rPr>
              <a:t>&lt;- Base class for tests</a:t>
            </a:r>
            <a:endParaRPr>
              <a:solidFill>
                <a:srgbClr val="6AA84F"/>
              </a:solidFill>
              <a:latin typeface="Consolas"/>
              <a:ea typeface="Consolas"/>
              <a:cs typeface="Consolas"/>
              <a:sym typeface="Consolas"/>
            </a:endParaRPr>
          </a:p>
          <a:p>
            <a:pPr marL="0" lvl="0" indent="0" algn="l" rtl="0">
              <a:spcBef>
                <a:spcPts val="640"/>
              </a:spcBef>
              <a:spcAft>
                <a:spcPts val="0"/>
              </a:spcAft>
              <a:buNone/>
            </a:pPr>
            <a:r>
              <a:rPr lang="en-US">
                <a:latin typeface="Consolas"/>
                <a:ea typeface="Consolas"/>
                <a:cs typeface="Consolas"/>
                <a:sym typeface="Consolas"/>
              </a:rPr>
              <a:t>  def test_returns_fizz_when_passed_3</a:t>
            </a:r>
            <a:br>
              <a:rPr lang="en-US">
                <a:latin typeface="Consolas"/>
                <a:ea typeface="Consolas"/>
                <a:cs typeface="Consolas"/>
                <a:sym typeface="Consolas"/>
              </a:rPr>
            </a:br>
            <a:r>
              <a:rPr lang="en-US">
                <a:latin typeface="Consolas"/>
                <a:ea typeface="Consolas"/>
                <a:cs typeface="Consolas"/>
                <a:sym typeface="Consolas"/>
              </a:rPr>
              <a:t>    </a:t>
            </a:r>
            <a:r>
              <a:rPr lang="en-US">
                <a:highlight>
                  <a:srgbClr val="FFF2CC"/>
                </a:highlight>
                <a:latin typeface="Consolas"/>
                <a:ea typeface="Consolas"/>
                <a:cs typeface="Consolas"/>
                <a:sym typeface="Consolas"/>
              </a:rPr>
              <a:t>assert_equal</a:t>
            </a:r>
            <a:r>
              <a:rPr lang="en-US">
                <a:latin typeface="Consolas"/>
                <a:ea typeface="Consolas"/>
                <a:cs typeface="Consolas"/>
                <a:sym typeface="Consolas"/>
              </a:rPr>
              <a:t> "fizz", fizzbuzz(3) </a:t>
            </a:r>
            <a:r>
              <a:rPr lang="en-US">
                <a:solidFill>
                  <a:srgbClr val="6AA84F"/>
                </a:solidFill>
                <a:latin typeface="Consolas"/>
                <a:ea typeface="Consolas"/>
                <a:cs typeface="Consolas"/>
                <a:sym typeface="Consolas"/>
              </a:rPr>
              <a:t>&lt;- Check expected vs actual</a:t>
            </a:r>
            <a:br>
              <a:rPr lang="en-US">
                <a:latin typeface="Consolas"/>
                <a:ea typeface="Consolas"/>
                <a:cs typeface="Consolas"/>
                <a:sym typeface="Consolas"/>
              </a:rPr>
            </a:br>
            <a:r>
              <a:rPr lang="en-US">
                <a:latin typeface="Consolas"/>
                <a:ea typeface="Consolas"/>
                <a:cs typeface="Consolas"/>
                <a:sym typeface="Consolas"/>
              </a:rPr>
              <a:t>  end</a:t>
            </a:r>
            <a:endParaRPr>
              <a:latin typeface="Consolas"/>
              <a:ea typeface="Consolas"/>
              <a:cs typeface="Consolas"/>
              <a:sym typeface="Consolas"/>
            </a:endParaRPr>
          </a:p>
          <a:p>
            <a:pPr marL="0" lvl="0" indent="0" algn="l" rtl="0">
              <a:spcBef>
                <a:spcPts val="640"/>
              </a:spcBef>
              <a:spcAft>
                <a:spcPts val="0"/>
              </a:spcAft>
              <a:buNone/>
            </a:pPr>
            <a:r>
              <a:rPr lang="en-US">
                <a:latin typeface="Consolas"/>
                <a:ea typeface="Consolas"/>
                <a:cs typeface="Consolas"/>
                <a:sym typeface="Consolas"/>
              </a:rPr>
              <a:t>end</a:t>
            </a:r>
            <a:endParaRPr>
              <a:latin typeface="Consolas"/>
              <a:ea typeface="Consolas"/>
              <a:cs typeface="Consolas"/>
              <a:sym typeface="Consolas"/>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dirty="0">
                <a:solidFill>
                  <a:schemeClr val="tx1"/>
                </a:solidFill>
                <a:latin typeface="Dank Mono" pitchFamily="49" charset="77"/>
                <a:ea typeface="+mj-ea"/>
                <a:cs typeface="+mj-cs"/>
              </a:rPr>
              <a:t>Why Are We Here?</a:t>
            </a:r>
            <a:endParaRPr lang="en-US" sz="3600" i="1" u="none" strike="noStrike" kern="1200" cap="none" dirty="0">
              <a:solidFill>
                <a:schemeClr val="tx1"/>
              </a:solidFill>
              <a:latin typeface="Dank Mono" pitchFamily="49" charset="77"/>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326"/>
        <p:cNvGrpSpPr/>
        <p:nvPr/>
      </p:nvGrpSpPr>
      <p:grpSpPr>
        <a:xfrm>
          <a:off x="0" y="0"/>
          <a:ext cx="0" cy="0"/>
          <a:chOff x="0" y="0"/>
          <a:chExt cx="0" cy="0"/>
        </a:xfrm>
      </p:grpSpPr>
      <p:sp>
        <p:nvSpPr>
          <p:cNvPr id="327" name="Google Shape;327;p52"/>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60</a:t>
            </a:fld>
            <a:endParaRPr/>
          </a:p>
        </p:txBody>
      </p:sp>
      <p:sp>
        <p:nvSpPr>
          <p:cNvPr id="328" name="Google Shape;328;p52"/>
          <p:cNvSpPr txBox="1">
            <a:spLocks noGrp="1"/>
          </p:cNvSpPr>
          <p:nvPr>
            <p:ph type="body" idx="1"/>
          </p:nvPr>
        </p:nvSpPr>
        <p:spPr>
          <a:xfrm>
            <a:off x="457275" y="901675"/>
            <a:ext cx="3862800" cy="3949500"/>
          </a:xfrm>
          <a:prstGeom prst="rect">
            <a:avLst/>
          </a:prstGeom>
        </p:spPr>
        <p:txBody>
          <a:bodyPr spcFirstLastPara="1" wrap="square" lIns="91425" tIns="91425" rIns="91425" bIns="91425" anchor="t" anchorCtr="0">
            <a:noAutofit/>
          </a:bodyPr>
          <a:lstStyle/>
          <a:p>
            <a:pPr marL="0" lvl="0" indent="0" algn="l" rtl="0">
              <a:lnSpc>
                <a:spcPct val="150000"/>
              </a:lnSpc>
              <a:spcBef>
                <a:spcPts val="640"/>
              </a:spcBef>
              <a:spcAft>
                <a:spcPts val="0"/>
              </a:spcAft>
              <a:buNone/>
            </a:pPr>
            <a:r>
              <a:rPr lang="en-US" sz="1400">
                <a:solidFill>
                  <a:srgbClr val="333333"/>
                </a:solidFill>
              </a:rPr>
              <a:t>Assert.AreEqual</a:t>
            </a:r>
            <a:r>
              <a:rPr lang="en-US" sz="1400">
                <a:solidFill>
                  <a:srgbClr val="333333"/>
                </a:solidFill>
                <a:latin typeface="Avenir"/>
                <a:ea typeface="Avenir"/>
                <a:cs typeface="Avenir"/>
                <a:sym typeface="Avenir"/>
              </a:rPr>
              <a:t>(expected, 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Assert.AreSame(</a:t>
            </a:r>
            <a:r>
              <a:rPr lang="en-US" sz="1400">
                <a:solidFill>
                  <a:srgbClr val="333333"/>
                </a:solidFill>
                <a:latin typeface="Avenir"/>
                <a:ea typeface="Avenir"/>
                <a:cs typeface="Avenir"/>
                <a:sym typeface="Avenir"/>
              </a:rPr>
              <a:t>expected, actual</a:t>
            </a:r>
            <a:r>
              <a:rPr lang="en-US" sz="1400">
                <a:solidFill>
                  <a:srgbClr val="333333"/>
                </a:solidFill>
              </a:rPr>
              <a:t>)</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Assert.Null(</a:t>
            </a:r>
            <a:r>
              <a:rPr lang="en-US" sz="1400">
                <a:solidFill>
                  <a:srgbClr val="333333"/>
                </a:solidFill>
                <a:latin typeface="Avenir"/>
                <a:ea typeface="Avenir"/>
                <a:cs typeface="Avenir"/>
                <a:sym typeface="Avenir"/>
              </a:rPr>
              <a:t>actual</a:t>
            </a:r>
            <a:r>
              <a:rPr lang="en-US" sz="1400">
                <a:solidFill>
                  <a:srgbClr val="333333"/>
                </a:solidFill>
              </a:rPr>
              <a:t>)</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Assert.IsEmpty(actual)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Assert.Contains(item, collection)</a:t>
            </a:r>
            <a:endParaRPr sz="1400">
              <a:solidFill>
                <a:srgbClr val="38761D"/>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Assert.IsInstanceOf(expected, actual)</a:t>
            </a: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r>
              <a:rPr lang="en-US" sz="1400">
                <a:solidFill>
                  <a:srgbClr val="333333"/>
                </a:solidFill>
              </a:rPr>
              <a:t>Assert.Throws(exception type, test delegate)</a:t>
            </a:r>
            <a:endParaRPr sz="1400">
              <a:solidFill>
                <a:srgbClr val="38761D"/>
              </a:solidFill>
              <a:latin typeface="Avenir"/>
              <a:ea typeface="Avenir"/>
              <a:cs typeface="Avenir"/>
              <a:sym typeface="Avenir"/>
            </a:endParaRPr>
          </a:p>
          <a:p>
            <a:pPr marL="0" lvl="0" indent="0" algn="l" rtl="0">
              <a:lnSpc>
                <a:spcPct val="150000"/>
              </a:lnSpc>
              <a:spcBef>
                <a:spcPts val="640"/>
              </a:spcBef>
              <a:spcAft>
                <a:spcPts val="0"/>
              </a:spcAft>
              <a:buNone/>
            </a:pPr>
            <a:endParaRPr sz="1400">
              <a:solidFill>
                <a:srgbClr val="333333"/>
              </a:solidFill>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p:txBody>
      </p:sp>
      <p:sp>
        <p:nvSpPr>
          <p:cNvPr id="329" name="Google Shape;329;p52"/>
          <p:cNvSpPr txBox="1">
            <a:spLocks noGrp="1"/>
          </p:cNvSpPr>
          <p:nvPr>
            <p:ph type="body" idx="2"/>
          </p:nvPr>
        </p:nvSpPr>
        <p:spPr>
          <a:xfrm>
            <a:off x="4320075" y="901800"/>
            <a:ext cx="3975000" cy="3949500"/>
          </a:xfrm>
          <a:prstGeom prst="rect">
            <a:avLst/>
          </a:prstGeom>
        </p:spPr>
        <p:txBody>
          <a:bodyPr spcFirstLastPara="1" wrap="square" lIns="91425" tIns="91425" rIns="91425" bIns="91425" anchor="t" anchorCtr="0">
            <a:noAutofit/>
          </a:bodyPr>
          <a:lstStyle/>
          <a:p>
            <a:pPr marL="0" lvl="0" indent="0" algn="l" rtl="0">
              <a:lnSpc>
                <a:spcPct val="150000"/>
              </a:lnSpc>
              <a:spcBef>
                <a:spcPts val="640"/>
              </a:spcBef>
              <a:spcAft>
                <a:spcPts val="0"/>
              </a:spcAft>
              <a:buNone/>
            </a:pPr>
            <a:r>
              <a:rPr lang="en-US" sz="1400"/>
              <a:t>Assert.AreNotEqual</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Assert.AreNotSame</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Assert.NotNull</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Assert.IsNotEmpty</a:t>
            </a: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Assert.IsNotInstanceOf</a:t>
            </a:r>
            <a:endParaRPr sz="1400">
              <a:latin typeface="Avenir"/>
              <a:ea typeface="Avenir"/>
              <a:cs typeface="Avenir"/>
              <a:sym typeface="Avenir"/>
            </a:endParaRPr>
          </a:p>
          <a:p>
            <a:pPr marL="0" lvl="0" indent="0" algn="l" rtl="0">
              <a:lnSpc>
                <a:spcPct val="150000"/>
              </a:lnSpc>
              <a:spcBef>
                <a:spcPts val="640"/>
              </a:spcBef>
              <a:spcAft>
                <a:spcPts val="0"/>
              </a:spcAft>
              <a:buNone/>
            </a:pPr>
            <a:r>
              <a:rPr lang="en-US" sz="1400"/>
              <a:t>Assert.DoesNotThrow</a:t>
            </a: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a:p>
            <a:pPr marL="0" lvl="0" indent="0" algn="l" rtl="0">
              <a:lnSpc>
                <a:spcPct val="150000"/>
              </a:lnSpc>
              <a:spcBef>
                <a:spcPts val="640"/>
              </a:spcBef>
              <a:spcAft>
                <a:spcPts val="0"/>
              </a:spcAft>
              <a:buNone/>
            </a:pPr>
            <a:endParaRPr sz="1400">
              <a:latin typeface="Avenir"/>
              <a:ea typeface="Avenir"/>
              <a:cs typeface="Avenir"/>
              <a:sym typeface="Avenir"/>
            </a:endParaRPr>
          </a:p>
        </p:txBody>
      </p:sp>
      <p:sp>
        <p:nvSpPr>
          <p:cNvPr id="330" name="Google Shape;330;p5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More Assertions (aka Requisite Eye Chart)</a:t>
            </a:r>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342"/>
        <p:cNvGrpSpPr/>
        <p:nvPr/>
      </p:nvGrpSpPr>
      <p:grpSpPr>
        <a:xfrm>
          <a:off x="0" y="0"/>
          <a:ext cx="0" cy="0"/>
          <a:chOff x="0" y="0"/>
          <a:chExt cx="0" cy="0"/>
        </a:xfrm>
      </p:grpSpPr>
      <p:sp>
        <p:nvSpPr>
          <p:cNvPr id="343" name="Google Shape;343;p5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61</a:t>
            </a:fld>
            <a:endParaRPr/>
          </a:p>
        </p:txBody>
      </p:sp>
      <p:sp>
        <p:nvSpPr>
          <p:cNvPr id="344" name="Google Shape;344;p5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dirty="0" err="1">
                <a:solidFill>
                  <a:schemeClr val="lt1"/>
                </a:solidFill>
              </a:rPr>
              <a:t>fizzbuzz_test.rb</a:t>
            </a:r>
            <a:r>
              <a:rPr lang="en-US" dirty="0">
                <a:solidFill>
                  <a:schemeClr val="lt1"/>
                </a:solidFill>
              </a:rPr>
              <a:t>:</a:t>
            </a:r>
            <a:endParaRPr dirty="0">
              <a:solidFill>
                <a:schemeClr val="lt1"/>
              </a:solidFill>
            </a:endParaRPr>
          </a:p>
          <a:p>
            <a:pPr marL="0" lvl="0" indent="0" algn="l" rtl="0">
              <a:spcBef>
                <a:spcPts val="640"/>
              </a:spcBef>
              <a:spcAft>
                <a:spcPts val="0"/>
              </a:spcAft>
              <a:buNone/>
            </a:pPr>
            <a:endParaRPr dirty="0">
              <a:solidFill>
                <a:schemeClr val="lt1"/>
              </a:solidFill>
            </a:endParaRPr>
          </a:p>
          <a:p>
            <a:pPr marL="0" lvl="0" indent="0" algn="l" rtl="0">
              <a:spcBef>
                <a:spcPts val="640"/>
              </a:spcBef>
              <a:spcAft>
                <a:spcPts val="0"/>
              </a:spcAft>
              <a:buNone/>
            </a:pPr>
            <a:r>
              <a:rPr lang="en-US" dirty="0">
                <a:solidFill>
                  <a:schemeClr val="lt1"/>
                </a:solidFill>
              </a:rPr>
              <a:t>class </a:t>
            </a:r>
            <a:r>
              <a:rPr lang="en-US" dirty="0" err="1">
                <a:solidFill>
                  <a:schemeClr val="lt1"/>
                </a:solidFill>
              </a:rPr>
              <a:t>FizzBuzzTest</a:t>
            </a:r>
            <a:r>
              <a:rPr lang="en-US" dirty="0">
                <a:solidFill>
                  <a:schemeClr val="lt1"/>
                </a:solidFill>
              </a:rPr>
              <a:t> &lt; </a:t>
            </a:r>
            <a:r>
              <a:rPr lang="en-US" dirty="0" err="1">
                <a:solidFill>
                  <a:schemeClr val="lt1"/>
                </a:solidFill>
              </a:rPr>
              <a:t>Minitest</a:t>
            </a:r>
            <a:r>
              <a:rPr lang="en-US" dirty="0">
                <a:solidFill>
                  <a:schemeClr val="lt1"/>
                </a:solidFill>
              </a:rPr>
              <a:t>::Test</a:t>
            </a:r>
            <a:endParaRPr dirty="0">
              <a:solidFill>
                <a:schemeClr val="lt1"/>
              </a:solidFill>
            </a:endParaRPr>
          </a:p>
          <a:p>
            <a:pPr marL="0" lvl="0" indent="0" algn="l" rtl="0">
              <a:spcBef>
                <a:spcPts val="640"/>
              </a:spcBef>
              <a:spcAft>
                <a:spcPts val="0"/>
              </a:spcAft>
              <a:buClr>
                <a:schemeClr val="dk1"/>
              </a:buClr>
              <a:buSzPts val="1100"/>
              <a:buFont typeface="Arial"/>
              <a:buNone/>
            </a:pPr>
            <a:r>
              <a:rPr lang="en-US" dirty="0">
                <a:solidFill>
                  <a:schemeClr val="lt1"/>
                </a:solidFill>
              </a:rPr>
              <a:t>...</a:t>
            </a:r>
            <a:endParaRPr dirty="0">
              <a:solidFill>
                <a:schemeClr val="lt1"/>
              </a:solidFill>
            </a:endParaRPr>
          </a:p>
          <a:p>
            <a:pPr marL="0" lvl="0" indent="0" algn="l" rtl="0">
              <a:spcBef>
                <a:spcPts val="640"/>
              </a:spcBef>
              <a:spcAft>
                <a:spcPts val="0"/>
              </a:spcAft>
              <a:buNone/>
            </a:pPr>
            <a:r>
              <a:rPr lang="en-US" dirty="0">
                <a:highlight>
                  <a:srgbClr val="1C4587"/>
                </a:highlight>
              </a:rPr>
              <a:t>  def test_returns_buzz_when_passed_5</a:t>
            </a:r>
            <a:br>
              <a:rPr lang="en-US" dirty="0">
                <a:highlight>
                  <a:srgbClr val="1C4587"/>
                </a:highlight>
              </a:rPr>
            </a:br>
            <a:r>
              <a:rPr lang="en-US" dirty="0">
                <a:highlight>
                  <a:srgbClr val="1C4587"/>
                </a:highlight>
              </a:rPr>
              <a:t>    </a:t>
            </a:r>
            <a:r>
              <a:rPr lang="en-US" dirty="0" err="1">
                <a:highlight>
                  <a:srgbClr val="1C4587"/>
                </a:highlight>
              </a:rPr>
              <a:t>assert_equal</a:t>
            </a:r>
            <a:r>
              <a:rPr lang="en-US" dirty="0">
                <a:highlight>
                  <a:srgbClr val="1C4587"/>
                </a:highlight>
              </a:rPr>
              <a:t> "buzz", </a:t>
            </a:r>
            <a:r>
              <a:rPr lang="en-US" dirty="0" err="1">
                <a:highlight>
                  <a:srgbClr val="1C4587"/>
                </a:highlight>
              </a:rPr>
              <a:t>fizzbuzz</a:t>
            </a:r>
            <a:r>
              <a:rPr lang="en-US" dirty="0">
                <a:highlight>
                  <a:srgbClr val="1C4587"/>
                </a:highlight>
              </a:rPr>
              <a:t>(5)</a:t>
            </a:r>
            <a:br>
              <a:rPr lang="en-US" dirty="0">
                <a:highlight>
                  <a:srgbClr val="1C4587"/>
                </a:highlight>
              </a:rPr>
            </a:br>
            <a:r>
              <a:rPr lang="en-US" dirty="0">
                <a:highlight>
                  <a:srgbClr val="1C4587"/>
                </a:highlight>
              </a:rPr>
              <a:t>  end</a:t>
            </a:r>
            <a:br>
              <a:rPr lang="en-US" dirty="0"/>
            </a:br>
            <a:r>
              <a:rPr lang="en-US" dirty="0"/>
              <a:t>...</a:t>
            </a:r>
            <a:endParaRPr dirty="0"/>
          </a:p>
          <a:p>
            <a:pPr marL="0" lvl="0" indent="0" algn="l" rtl="0">
              <a:spcBef>
                <a:spcPts val="640"/>
              </a:spcBef>
              <a:spcAft>
                <a:spcPts val="0"/>
              </a:spcAft>
              <a:buNone/>
            </a:pPr>
            <a:r>
              <a:rPr lang="en-US" dirty="0"/>
              <a:t>end</a:t>
            </a:r>
            <a:endParaRPr dirty="0"/>
          </a:p>
        </p:txBody>
      </p:sp>
      <p:sp>
        <p:nvSpPr>
          <p:cNvPr id="345" name="Google Shape;345;p5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Rinse &amp; Repeat</a:t>
            </a:r>
            <a:endParaRPr/>
          </a:p>
        </p:txBody>
      </p:sp>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show="0">
  <p:cSld>
    <p:spTree>
      <p:nvGrpSpPr>
        <p:cNvPr id="1" name="Shape 349"/>
        <p:cNvGrpSpPr/>
        <p:nvPr/>
      </p:nvGrpSpPr>
      <p:grpSpPr>
        <a:xfrm>
          <a:off x="0" y="0"/>
          <a:ext cx="0" cy="0"/>
          <a:chOff x="0" y="0"/>
          <a:chExt cx="0" cy="0"/>
        </a:xfrm>
      </p:grpSpPr>
      <p:sp>
        <p:nvSpPr>
          <p:cNvPr id="350" name="Google Shape;350;p5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62</a:t>
            </a:fld>
            <a:endParaRPr/>
          </a:p>
        </p:txBody>
      </p:sp>
      <p:sp>
        <p:nvSpPr>
          <p:cNvPr id="351" name="Google Shape;351;p55"/>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solidFill>
                  <a:schemeClr val="lt1"/>
                </a:solidFill>
              </a:rPr>
              <a:t>FizzBuzzTest.cs:</a:t>
            </a:r>
            <a:endParaRPr>
              <a:solidFill>
                <a:schemeClr val="lt1"/>
              </a:solidFill>
            </a:endParaRPr>
          </a:p>
          <a:p>
            <a:pPr marL="0" lvl="0" indent="0" algn="l" rtl="0">
              <a:spcBef>
                <a:spcPts val="640"/>
              </a:spcBef>
              <a:spcAft>
                <a:spcPts val="0"/>
              </a:spcAft>
              <a:buNone/>
            </a:pP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chemeClr val="lt1"/>
                </a:solidFill>
              </a:rPr>
              <a:t>[Test]</a:t>
            </a:r>
            <a:br>
              <a:rPr lang="en-US">
                <a:solidFill>
                  <a:schemeClr val="lt1"/>
                </a:solidFill>
              </a:rPr>
            </a:br>
            <a:r>
              <a:rPr lang="en-US">
                <a:solidFill>
                  <a:schemeClr val="lt1"/>
                </a:solidFill>
              </a:rPr>
              <a:t>public void returns_buzz_when_passed_5() </a:t>
            </a: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chemeClr val="lt1"/>
                </a:solidFill>
              </a:rPr>
              <a:t>{</a:t>
            </a:r>
            <a:br>
              <a:rPr lang="en-US">
                <a:solidFill>
                  <a:schemeClr val="lt1"/>
                </a:solidFill>
              </a:rPr>
            </a:br>
            <a:r>
              <a:rPr lang="en-US">
                <a:solidFill>
                  <a:schemeClr val="lt1"/>
                </a:solidFill>
              </a:rPr>
              <a:t>	Assert.AreEqual("buzz", FizzBuzz.Eval(5));</a:t>
            </a:r>
            <a:br>
              <a:rPr lang="en-US">
                <a:solidFill>
                  <a:schemeClr val="lt1"/>
                </a:solidFill>
              </a:rPr>
            </a:br>
            <a:r>
              <a:rPr lang="en-US">
                <a:solidFill>
                  <a:schemeClr val="lt1"/>
                </a:solidFill>
              </a:rPr>
              <a:t>}</a:t>
            </a:r>
            <a:endParaRPr>
              <a:solidFill>
                <a:schemeClr val="lt1"/>
              </a:solidFill>
            </a:endParaRPr>
          </a:p>
          <a:p>
            <a:pPr marL="0" lvl="0" indent="0" algn="l" rtl="0">
              <a:spcBef>
                <a:spcPts val="640"/>
              </a:spcBef>
              <a:spcAft>
                <a:spcPts val="0"/>
              </a:spcAft>
              <a:buNone/>
            </a:pPr>
            <a:endParaRPr/>
          </a:p>
        </p:txBody>
      </p:sp>
      <p:sp>
        <p:nvSpPr>
          <p:cNvPr id="352" name="Google Shape;352;p5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Rinse &amp; Repeat</a:t>
            </a:r>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356"/>
        <p:cNvGrpSpPr/>
        <p:nvPr/>
      </p:nvGrpSpPr>
      <p:grpSpPr>
        <a:xfrm>
          <a:off x="0" y="0"/>
          <a:ext cx="0" cy="0"/>
          <a:chOff x="0" y="0"/>
          <a:chExt cx="0" cy="0"/>
        </a:xfrm>
      </p:grpSpPr>
      <p:sp>
        <p:nvSpPr>
          <p:cNvPr id="357" name="Google Shape;357;p5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endParaRPr>
              <a:solidFill>
                <a:srgbClr val="CC0000"/>
              </a:solidFill>
            </a:endParaRPr>
          </a:p>
        </p:txBody>
      </p:sp>
      <p:sp>
        <p:nvSpPr>
          <p:cNvPr id="358" name="Google Shape;358;p5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63</a:t>
            </a:fld>
            <a:endParaRPr/>
          </a:p>
        </p:txBody>
      </p:sp>
      <p:sp>
        <p:nvSpPr>
          <p:cNvPr id="359" name="Google Shape;359;p56"/>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 ruby fizzbuzz_test.rb</a:t>
            </a:r>
            <a:endParaRPr>
              <a:solidFill>
                <a:schemeClr val="lt1"/>
              </a:solidFill>
            </a:endParaRPr>
          </a:p>
          <a:p>
            <a:pPr marL="0" lvl="0" indent="0" algn="l" rtl="0">
              <a:spcBef>
                <a:spcPts val="640"/>
              </a:spcBef>
              <a:spcAft>
                <a:spcPts val="0"/>
              </a:spcAft>
              <a:buClr>
                <a:schemeClr val="dk1"/>
              </a:buClr>
              <a:buSzPts val="1100"/>
              <a:buFont typeface="Arial"/>
              <a:buNone/>
            </a:pPr>
            <a:r>
              <a:rPr lang="en-US">
                <a:solidFill>
                  <a:srgbClr val="6AA84F"/>
                </a:solidFill>
              </a:rPr>
              <a:t>.</a:t>
            </a:r>
            <a:r>
              <a:rPr lang="en-US">
                <a:solidFill>
                  <a:srgbClr val="A61C00"/>
                </a:solidFill>
              </a:rPr>
              <a:t>F</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Failure:</a:t>
            </a:r>
            <a:br>
              <a:rPr lang="en-US">
                <a:solidFill>
                  <a:srgbClr val="A61C00"/>
                </a:solidFill>
              </a:rPr>
            </a:br>
            <a:r>
              <a:rPr lang="en-US">
                <a:solidFill>
                  <a:srgbClr val="A61C00"/>
                </a:solidFill>
              </a:rPr>
              <a:t>FizzBuzzTest#test_returns_fizz_when_passed_3 </a:t>
            </a:r>
            <a:endParaRPr>
              <a:solidFill>
                <a:srgbClr val="A61C00"/>
              </a:solidFill>
            </a:endParaRPr>
          </a:p>
          <a:p>
            <a:pPr marL="0" lvl="0" indent="0" algn="l" rtl="0">
              <a:spcBef>
                <a:spcPts val="640"/>
              </a:spcBef>
              <a:spcAft>
                <a:spcPts val="0"/>
              </a:spcAft>
              <a:buClr>
                <a:schemeClr val="dk1"/>
              </a:buClr>
              <a:buSzPts val="1100"/>
              <a:buFont typeface="Arial"/>
              <a:buNone/>
            </a:pPr>
            <a:r>
              <a:rPr lang="en-US">
                <a:solidFill>
                  <a:srgbClr val="A61C00"/>
                </a:solidFill>
              </a:rPr>
              <a:t>[fizzbuzz_test.rb:6]:</a:t>
            </a:r>
            <a:br>
              <a:rPr lang="en-US">
                <a:solidFill>
                  <a:srgbClr val="A61C00"/>
                </a:solidFill>
              </a:rPr>
            </a:br>
            <a:r>
              <a:rPr lang="en-US">
                <a:solidFill>
                  <a:srgbClr val="A61C00"/>
                </a:solidFill>
              </a:rPr>
              <a:t>Expected: "fizz"</a:t>
            </a:r>
            <a:br>
              <a:rPr lang="en-US">
                <a:solidFill>
                  <a:srgbClr val="A61C00"/>
                </a:solidFill>
              </a:rPr>
            </a:br>
            <a:r>
              <a:rPr lang="en-US">
                <a:solidFill>
                  <a:srgbClr val="A61C00"/>
                </a:solidFill>
              </a:rPr>
              <a:t>  Actual: nil</a:t>
            </a:r>
            <a:br>
              <a:rPr lang="en-US">
                <a:solidFill>
                  <a:srgbClr val="A61C00"/>
                </a:solidFill>
              </a:rPr>
            </a:br>
            <a:br>
              <a:rPr lang="en-US">
                <a:solidFill>
                  <a:schemeClr val="lt1"/>
                </a:solidFill>
              </a:rPr>
            </a:br>
            <a:r>
              <a:rPr lang="en-US">
                <a:solidFill>
                  <a:schemeClr val="lt1"/>
                </a:solidFill>
              </a:rPr>
              <a:t>bin/rails test fizzbuzz_test.rb:5</a:t>
            </a:r>
            <a:br>
              <a:rPr lang="en-US">
                <a:solidFill>
                  <a:schemeClr val="lt1"/>
                </a:solidFill>
              </a:rPr>
            </a:br>
            <a:r>
              <a:rPr lang="en-US">
                <a:solidFill>
                  <a:schemeClr val="lt1"/>
                </a:solidFill>
              </a:rPr>
              <a:t>2 runs, 2 assertions, 1 failures, 0 errors, 0 skips</a:t>
            </a:r>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show="0">
  <p:cSld>
    <p:spTree>
      <p:nvGrpSpPr>
        <p:cNvPr id="1" name="Shape 363"/>
        <p:cNvGrpSpPr/>
        <p:nvPr/>
      </p:nvGrpSpPr>
      <p:grpSpPr>
        <a:xfrm>
          <a:off x="0" y="0"/>
          <a:ext cx="0" cy="0"/>
          <a:chOff x="0" y="0"/>
          <a:chExt cx="0" cy="0"/>
        </a:xfrm>
      </p:grpSpPr>
      <p:sp>
        <p:nvSpPr>
          <p:cNvPr id="364" name="Google Shape;364;p5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CC0000"/>
                </a:solidFill>
              </a:rPr>
              <a:t>Red</a:t>
            </a:r>
            <a:endParaRPr>
              <a:solidFill>
                <a:srgbClr val="CC0000"/>
              </a:solidFill>
            </a:endParaRPr>
          </a:p>
        </p:txBody>
      </p:sp>
      <p:sp>
        <p:nvSpPr>
          <p:cNvPr id="365" name="Google Shape;365;p57"/>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64</a:t>
            </a:fld>
            <a:endParaRPr/>
          </a:p>
        </p:txBody>
      </p:sp>
      <p:sp>
        <p:nvSpPr>
          <p:cNvPr id="366" name="Google Shape;366;p57"/>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1) Failed : FizzBuzzTest.returns_buzz_when_passed_5</a:t>
            </a:r>
            <a:br>
              <a:rPr lang="en-US">
                <a:solidFill>
                  <a:schemeClr val="lt1"/>
                </a:solidFill>
              </a:rPr>
            </a:br>
            <a:r>
              <a:rPr lang="en-US">
                <a:solidFill>
                  <a:schemeClr val="lt1"/>
                </a:solidFill>
              </a:rPr>
              <a:t>  String lengths are both 4. Strings differ at index 0.</a:t>
            </a:r>
            <a:br>
              <a:rPr lang="en-US">
                <a:solidFill>
                  <a:schemeClr val="lt1"/>
                </a:solidFill>
              </a:rPr>
            </a:br>
            <a:r>
              <a:rPr lang="en-US">
                <a:solidFill>
                  <a:schemeClr val="lt1"/>
                </a:solidFill>
              </a:rPr>
              <a:t>  Expected: "buzz"</a:t>
            </a:r>
            <a:br>
              <a:rPr lang="en-US">
                <a:solidFill>
                  <a:schemeClr val="lt1"/>
                </a:solidFill>
              </a:rPr>
            </a:br>
            <a:r>
              <a:rPr lang="en-US">
                <a:solidFill>
                  <a:schemeClr val="lt1"/>
                </a:solidFill>
              </a:rPr>
              <a:t>  But was:  "fizz"</a:t>
            </a:r>
            <a:br>
              <a:rPr lang="en-US">
                <a:solidFill>
                  <a:schemeClr val="lt1"/>
                </a:solidFill>
              </a:rPr>
            </a:br>
            <a:r>
              <a:rPr lang="en-US">
                <a:solidFill>
                  <a:schemeClr val="lt1"/>
                </a:solidFill>
              </a:rPr>
              <a:t>  -----------^</a:t>
            </a:r>
            <a:br>
              <a:rPr lang="en-US">
                <a:solidFill>
                  <a:srgbClr val="A61C00"/>
                </a:solidFill>
              </a:rPr>
            </a:br>
            <a:br>
              <a:rPr lang="en-US">
                <a:solidFill>
                  <a:schemeClr val="lt1"/>
                </a:solidFill>
              </a:rPr>
            </a:br>
            <a:r>
              <a:rPr lang="en-US">
                <a:solidFill>
                  <a:schemeClr val="lt1"/>
                </a:solidFill>
              </a:rPr>
              <a:t>Test Run Summary</a:t>
            </a:r>
            <a:br>
              <a:rPr lang="en-US">
                <a:solidFill>
                  <a:schemeClr val="lt1"/>
                </a:solidFill>
              </a:rPr>
            </a:br>
            <a:r>
              <a:rPr lang="en-US">
                <a:solidFill>
                  <a:schemeClr val="lt1"/>
                </a:solidFill>
              </a:rPr>
              <a:t>  </a:t>
            </a:r>
            <a:r>
              <a:rPr lang="en-US">
                <a:solidFill>
                  <a:schemeClr val="lt1"/>
                </a:solidFill>
                <a:highlight>
                  <a:srgbClr val="CC0000"/>
                </a:highlight>
              </a:rPr>
              <a:t>Overall result: Failed</a:t>
            </a:r>
            <a:br>
              <a:rPr lang="en-US">
                <a:solidFill>
                  <a:schemeClr val="lt1"/>
                </a:solidFill>
              </a:rPr>
            </a:br>
            <a:r>
              <a:rPr lang="en-US">
                <a:solidFill>
                  <a:schemeClr val="lt1"/>
                </a:solidFill>
              </a:rPr>
              <a:t>  Test Count: 2, Passed: 1, Failed: 1, Warnings: 0, Inconclusive: 0, Skipped: 0</a:t>
            </a:r>
            <a:endParaRPr/>
          </a:p>
        </p:txBody>
      </p:sp>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370"/>
        <p:cNvGrpSpPr/>
        <p:nvPr/>
      </p:nvGrpSpPr>
      <p:grpSpPr>
        <a:xfrm>
          <a:off x="0" y="0"/>
          <a:ext cx="0" cy="0"/>
          <a:chOff x="0" y="0"/>
          <a:chExt cx="0" cy="0"/>
        </a:xfrm>
      </p:grpSpPr>
      <p:sp>
        <p:nvSpPr>
          <p:cNvPr id="371" name="Google Shape;371;p5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65</a:t>
            </a:fld>
            <a:endParaRPr/>
          </a:p>
        </p:txBody>
      </p:sp>
      <p:sp>
        <p:nvSpPr>
          <p:cNvPr id="372" name="Google Shape;372;p5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fizzbuzz.rb:</a:t>
            </a:r>
            <a:br>
              <a:rPr lang="en-US"/>
            </a:br>
            <a:br>
              <a:rPr lang="en-US"/>
            </a:br>
            <a:r>
              <a:rPr lang="en-US"/>
              <a:t>def fizzbuzz(value)</a:t>
            </a:r>
            <a:endParaRPr/>
          </a:p>
          <a:p>
            <a:pPr marL="0" lvl="0" indent="0" algn="l" rtl="0">
              <a:spcBef>
                <a:spcPts val="640"/>
              </a:spcBef>
              <a:spcAft>
                <a:spcPts val="0"/>
              </a:spcAft>
              <a:buNone/>
            </a:pPr>
            <a:r>
              <a:rPr lang="en-US">
                <a:highlight>
                  <a:srgbClr val="1C4587"/>
                </a:highlight>
              </a:rPr>
              <a:t>  if value == 3</a:t>
            </a:r>
            <a:br>
              <a:rPr lang="en-US">
                <a:highlight>
                  <a:srgbClr val="1C4587"/>
                </a:highlight>
              </a:rPr>
            </a:br>
            <a:r>
              <a:rPr lang="en-US">
                <a:highlight>
                  <a:srgbClr val="1C4587"/>
                </a:highlight>
              </a:rPr>
              <a:t>    return "fizz"</a:t>
            </a:r>
            <a:br>
              <a:rPr lang="en-US">
                <a:highlight>
                  <a:srgbClr val="1C4587"/>
                </a:highlight>
              </a:rPr>
            </a:br>
            <a:r>
              <a:rPr lang="en-US">
                <a:highlight>
                  <a:srgbClr val="1C4587"/>
                </a:highlight>
              </a:rPr>
              <a:t>  end</a:t>
            </a:r>
            <a:br>
              <a:rPr lang="en-US">
                <a:highlight>
                  <a:srgbClr val="1C4587"/>
                </a:highlight>
              </a:rPr>
            </a:br>
            <a:r>
              <a:rPr lang="en-US">
                <a:highlight>
                  <a:srgbClr val="1C4587"/>
                </a:highlight>
              </a:rPr>
              <a:t>  if value == 5</a:t>
            </a:r>
            <a:br>
              <a:rPr lang="en-US">
                <a:highlight>
                  <a:srgbClr val="1C4587"/>
                </a:highlight>
              </a:rPr>
            </a:br>
            <a:r>
              <a:rPr lang="en-US">
                <a:highlight>
                  <a:srgbClr val="1C4587"/>
                </a:highlight>
              </a:rPr>
              <a:t>    return "buzz"</a:t>
            </a:r>
            <a:br>
              <a:rPr lang="en-US">
                <a:highlight>
                  <a:srgbClr val="1C4587"/>
                </a:highlight>
              </a:rPr>
            </a:br>
            <a:r>
              <a:rPr lang="en-US">
                <a:highlight>
                  <a:srgbClr val="1C4587"/>
                </a:highlight>
              </a:rPr>
              <a:t>  end</a:t>
            </a:r>
            <a:br>
              <a:rPr lang="en-US"/>
            </a:br>
            <a:r>
              <a:rPr lang="en-US"/>
              <a:t>end</a:t>
            </a:r>
            <a:br>
              <a:rPr lang="en-US"/>
            </a:br>
            <a:endParaRPr/>
          </a:p>
        </p:txBody>
      </p:sp>
    </p:spTree>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show="0">
  <p:cSld>
    <p:spTree>
      <p:nvGrpSpPr>
        <p:cNvPr id="1" name="Shape 376"/>
        <p:cNvGrpSpPr/>
        <p:nvPr/>
      </p:nvGrpSpPr>
      <p:grpSpPr>
        <a:xfrm>
          <a:off x="0" y="0"/>
          <a:ext cx="0" cy="0"/>
          <a:chOff x="0" y="0"/>
          <a:chExt cx="0" cy="0"/>
        </a:xfrm>
      </p:grpSpPr>
      <p:sp>
        <p:nvSpPr>
          <p:cNvPr id="377" name="Google Shape;377;p5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66</a:t>
            </a:fld>
            <a:endParaRPr/>
          </a:p>
        </p:txBody>
      </p:sp>
      <p:sp>
        <p:nvSpPr>
          <p:cNvPr id="378" name="Google Shape;378;p5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FizzBuzz.cs:</a:t>
            </a:r>
            <a:br>
              <a:rPr lang="en-US"/>
            </a:br>
            <a:br>
              <a:rPr lang="en-US"/>
            </a:br>
            <a:r>
              <a:rPr lang="en-US"/>
              <a:t>   public static string Eval(int i)</a:t>
            </a:r>
            <a:br>
              <a:rPr lang="en-US"/>
            </a:br>
            <a:r>
              <a:rPr lang="en-US"/>
              <a:t>    {</a:t>
            </a:r>
            <a:br>
              <a:rPr lang="en-US"/>
            </a:br>
            <a:r>
              <a:rPr lang="en-US"/>
              <a:t>        if (i == 3)</a:t>
            </a:r>
            <a:br>
              <a:rPr lang="en-US"/>
            </a:br>
            <a:r>
              <a:rPr lang="en-US"/>
              <a:t>            return "fizz";</a:t>
            </a:r>
            <a:br>
              <a:rPr lang="en-US"/>
            </a:br>
            <a:endParaRPr/>
          </a:p>
          <a:p>
            <a:pPr marL="0" lvl="0" indent="0" algn="l" rtl="0">
              <a:spcBef>
                <a:spcPts val="640"/>
              </a:spcBef>
              <a:spcAft>
                <a:spcPts val="0"/>
              </a:spcAft>
              <a:buNone/>
            </a:pPr>
            <a:r>
              <a:rPr lang="en-US"/>
              <a:t>        if (i == 5)</a:t>
            </a:r>
            <a:br>
              <a:rPr lang="en-US"/>
            </a:br>
            <a:r>
              <a:rPr lang="en-US"/>
              <a:t>            return "buzz";</a:t>
            </a:r>
            <a:br>
              <a:rPr lang="en-US"/>
            </a:br>
            <a:endParaRPr/>
          </a:p>
          <a:p>
            <a:pPr marL="0" lvl="0" indent="0" algn="l" rtl="0">
              <a:spcBef>
                <a:spcPts val="640"/>
              </a:spcBef>
              <a:spcAft>
                <a:spcPts val="0"/>
              </a:spcAft>
              <a:buNone/>
            </a:pPr>
            <a:r>
              <a:rPr lang="en-US"/>
              <a:t>        return "";</a:t>
            </a:r>
            <a:br>
              <a:rPr lang="en-US"/>
            </a:br>
            <a:r>
              <a:rPr lang="en-US"/>
              <a:t>    }</a:t>
            </a:r>
            <a:br>
              <a:rPr lang="en-US"/>
            </a:br>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382"/>
        <p:cNvGrpSpPr/>
        <p:nvPr/>
      </p:nvGrpSpPr>
      <p:grpSpPr>
        <a:xfrm>
          <a:off x="0" y="0"/>
          <a:ext cx="0" cy="0"/>
          <a:chOff x="0" y="0"/>
          <a:chExt cx="0" cy="0"/>
        </a:xfrm>
      </p:grpSpPr>
      <p:sp>
        <p:nvSpPr>
          <p:cNvPr id="383" name="Google Shape;383;p60"/>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67</a:t>
            </a:fld>
            <a:endParaRPr/>
          </a:p>
        </p:txBody>
      </p:sp>
      <p:sp>
        <p:nvSpPr>
          <p:cNvPr id="384" name="Google Shape;384;p60"/>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None/>
            </a:pPr>
            <a:r>
              <a:rPr lang="en-US"/>
              <a:t>ruby fizzbuzz_test.rb</a:t>
            </a:r>
            <a:br>
              <a:rPr lang="en-US"/>
            </a:br>
            <a:r>
              <a:rPr lang="en-US"/>
              <a:t># Running:</a:t>
            </a:r>
            <a:br>
              <a:rPr lang="en-US"/>
            </a:br>
            <a:br>
              <a:rPr lang="en-US"/>
            </a:br>
            <a:r>
              <a:rPr lang="en-US">
                <a:solidFill>
                  <a:srgbClr val="6AA84F"/>
                </a:solidFill>
              </a:rPr>
              <a:t>..</a:t>
            </a:r>
            <a:br>
              <a:rPr lang="en-US">
                <a:solidFill>
                  <a:srgbClr val="6AA84F"/>
                </a:solidFill>
              </a:rPr>
            </a:br>
            <a:br>
              <a:rPr lang="en-US"/>
            </a:br>
            <a:r>
              <a:rPr lang="en-US"/>
              <a:t>Finished in 0.000888s, 2252.2523 runs/s, 2252.2523 assertions/s.</a:t>
            </a:r>
            <a:br>
              <a:rPr lang="en-US"/>
            </a:br>
            <a:r>
              <a:rPr lang="en-US"/>
              <a:t>2 runs, 2 assertions, 0 failures, 0 errors, 0 skips</a:t>
            </a:r>
            <a:endParaRPr/>
          </a:p>
        </p:txBody>
      </p:sp>
      <p:sp>
        <p:nvSpPr>
          <p:cNvPr id="385" name="Google Shape;385;p6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show="0">
  <p:cSld>
    <p:spTree>
      <p:nvGrpSpPr>
        <p:cNvPr id="1" name="Shape 389"/>
        <p:cNvGrpSpPr/>
        <p:nvPr/>
      </p:nvGrpSpPr>
      <p:grpSpPr>
        <a:xfrm>
          <a:off x="0" y="0"/>
          <a:ext cx="0" cy="0"/>
          <a:chOff x="0" y="0"/>
          <a:chExt cx="0" cy="0"/>
        </a:xfrm>
      </p:grpSpPr>
      <p:sp>
        <p:nvSpPr>
          <p:cNvPr id="390" name="Google Shape;390;p61"/>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68</a:t>
            </a:fld>
            <a:endParaRPr/>
          </a:p>
        </p:txBody>
      </p:sp>
      <p:sp>
        <p:nvSpPr>
          <p:cNvPr id="391" name="Google Shape;391;p61"/>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None/>
            </a:pPr>
            <a:r>
              <a:rPr lang="en-US"/>
              <a:t>Test Run Summary</a:t>
            </a:r>
            <a:br>
              <a:rPr lang="en-US"/>
            </a:br>
            <a:r>
              <a:rPr lang="en-US"/>
              <a:t>  </a:t>
            </a:r>
            <a:r>
              <a:rPr lang="en-US">
                <a:highlight>
                  <a:srgbClr val="6AA84F"/>
                </a:highlight>
              </a:rPr>
              <a:t>Overall result: Passed</a:t>
            </a:r>
            <a:br>
              <a:rPr lang="en-US"/>
            </a:br>
            <a:r>
              <a:rPr lang="en-US"/>
              <a:t>  Test Count: 2, Passed: 2, Failed: 0, Warnings: 0, Inconclusive: 0, Skipped: 0</a:t>
            </a:r>
            <a:endParaRPr/>
          </a:p>
        </p:txBody>
      </p:sp>
      <p:sp>
        <p:nvSpPr>
          <p:cNvPr id="392" name="Google Shape;392;p6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396"/>
        <p:cNvGrpSpPr/>
        <p:nvPr/>
      </p:nvGrpSpPr>
      <p:grpSpPr>
        <a:xfrm>
          <a:off x="0" y="0"/>
          <a:ext cx="0" cy="0"/>
          <a:chOff x="0" y="0"/>
          <a:chExt cx="0" cy="0"/>
        </a:xfrm>
      </p:grpSpPr>
      <p:sp>
        <p:nvSpPr>
          <p:cNvPr id="397" name="Google Shape;397;p62"/>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69</a:t>
            </a:fld>
            <a:endParaRPr/>
          </a:p>
        </p:txBody>
      </p:sp>
      <p:sp>
        <p:nvSpPr>
          <p:cNvPr id="398" name="Google Shape;398;p62"/>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fizzbuzz.rb:</a:t>
            </a:r>
            <a:br>
              <a:rPr lang="en-US"/>
            </a:br>
            <a:br>
              <a:rPr lang="en-US"/>
            </a:br>
            <a:r>
              <a:rPr lang="en-US"/>
              <a:t>def fizzbuzz(value)</a:t>
            </a:r>
            <a:br>
              <a:rPr lang="en-US"/>
            </a:br>
            <a:r>
              <a:rPr lang="en-US">
                <a:highlight>
                  <a:srgbClr val="1C4587"/>
                </a:highlight>
              </a:rPr>
              <a:t>  case</a:t>
            </a:r>
            <a:br>
              <a:rPr lang="en-US">
                <a:highlight>
                  <a:srgbClr val="1C4587"/>
                </a:highlight>
              </a:rPr>
            </a:br>
            <a:r>
              <a:rPr lang="en-US">
                <a:highlight>
                  <a:srgbClr val="1C4587"/>
                </a:highlight>
              </a:rPr>
              <a:t>  when (value % 3 == 0)</a:t>
            </a:r>
            <a:br>
              <a:rPr lang="en-US">
                <a:highlight>
                  <a:srgbClr val="1C4587"/>
                </a:highlight>
              </a:rPr>
            </a:br>
            <a:r>
              <a:rPr lang="en-US">
                <a:highlight>
                  <a:srgbClr val="1C4587"/>
                </a:highlight>
              </a:rPr>
              <a:t>    return "fizz"</a:t>
            </a:r>
            <a:br>
              <a:rPr lang="en-US">
                <a:highlight>
                  <a:srgbClr val="1C4587"/>
                </a:highlight>
              </a:rPr>
            </a:br>
            <a:r>
              <a:rPr lang="en-US">
                <a:highlight>
                  <a:srgbClr val="1C4587"/>
                </a:highlight>
              </a:rPr>
              <a:t>  when (value % 5 == 0)</a:t>
            </a:r>
            <a:br>
              <a:rPr lang="en-US">
                <a:highlight>
                  <a:srgbClr val="1C4587"/>
                </a:highlight>
              </a:rPr>
            </a:br>
            <a:r>
              <a:rPr lang="en-US">
                <a:highlight>
                  <a:srgbClr val="1C4587"/>
                </a:highlight>
              </a:rPr>
              <a:t>    return "buzz"</a:t>
            </a:r>
            <a:br>
              <a:rPr lang="en-US">
                <a:highlight>
                  <a:srgbClr val="1C4587"/>
                </a:highlight>
              </a:rPr>
            </a:br>
            <a:r>
              <a:rPr lang="en-US">
                <a:highlight>
                  <a:srgbClr val="1C4587"/>
                </a:highlight>
              </a:rPr>
              <a:t>  end</a:t>
            </a:r>
            <a:br>
              <a:rPr lang="en-US"/>
            </a:br>
            <a:r>
              <a:rPr lang="en-US"/>
              <a:t>end</a:t>
            </a:r>
            <a:endParaRPr/>
          </a:p>
          <a:p>
            <a:pPr marL="457200" lvl="0" indent="0" algn="l" rtl="0">
              <a:spcBef>
                <a:spcPts val="640"/>
              </a:spcBef>
              <a:spcAft>
                <a:spcPts val="0"/>
              </a:spcAft>
              <a:buNone/>
            </a:pPr>
            <a:endParaRPr/>
          </a:p>
        </p:txBody>
      </p:sp>
      <p:sp>
        <p:nvSpPr>
          <p:cNvPr id="399" name="Google Shape;399;p6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199" name="Rectangle 19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260603"/>
            <a:ext cx="8325612" cy="1351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8"/>
          <p:cNvSpPr txBox="1">
            <a:spLocks noGrp="1"/>
          </p:cNvSpPr>
          <p:nvPr>
            <p:ph type="title"/>
          </p:nvPr>
        </p:nvSpPr>
        <p:spPr>
          <a:xfrm>
            <a:off x="628650" y="438912"/>
            <a:ext cx="7886700" cy="9941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bg1"/>
                </a:solidFill>
                <a:latin typeface="Dank Mono" pitchFamily="49" charset="77"/>
              </a:rPr>
              <a:t>What is Test Driven Development?</a:t>
            </a:r>
          </a:p>
        </p:txBody>
      </p:sp>
      <p:pic>
        <p:nvPicPr>
          <p:cNvPr id="2050" name="Picture 2" descr="Writing Effective Continuous Integration Tests for an Application that Uses  Child Processes | by Kyle Sherwood | Medium">
            <a:extLst>
              <a:ext uri="{FF2B5EF4-FFF2-40B4-BE49-F238E27FC236}">
                <a16:creationId xmlns:a16="http://schemas.microsoft.com/office/drawing/2014/main" id="{A7F4F661-580F-5546-A87E-67A161402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r="-1" b="-1"/>
          <a:stretch/>
        </p:blipFill>
        <p:spPr bwMode="auto">
          <a:xfrm>
            <a:off x="0" y="1789938"/>
            <a:ext cx="4677156" cy="2745139"/>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body" idx="1"/>
          </p:nvPr>
        </p:nvSpPr>
        <p:spPr>
          <a:xfrm>
            <a:off x="4935667" y="1779356"/>
            <a:ext cx="4208333" cy="2745139"/>
          </a:xfrm>
          <a:prstGeom prst="rect">
            <a:avLst/>
          </a:prstGeom>
        </p:spPr>
        <p:txBody>
          <a:bodyPr spcFirstLastPara="1" lIns="91425" tIns="91425" rIns="91425" bIns="91425" anchor="ctr" anchorCtr="0">
            <a:noAutofit/>
          </a:bodyPr>
          <a:lstStyle/>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A Programming Discipline</a:t>
            </a:r>
          </a:p>
          <a:p>
            <a:pPr marL="114300" lvl="0" indent="0" rtl="0">
              <a:lnSpc>
                <a:spcPct val="90000"/>
              </a:lnSpc>
              <a:spcBef>
                <a:spcPts val="0"/>
              </a:spcBef>
              <a:spcAft>
                <a:spcPts val="600"/>
              </a:spcAft>
              <a:buClr>
                <a:srgbClr val="3F3F3F"/>
              </a:buClr>
              <a:buSzPts val="1800"/>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High-feedback incremental coding technique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tests as specs, prior to code</a:t>
            </a:r>
          </a:p>
          <a:p>
            <a:pPr marL="114300" indent="0">
              <a:lnSpc>
                <a:spcPct val="90000"/>
              </a:lnSpc>
              <a:spcBef>
                <a:spcPts val="0"/>
              </a:spcBef>
              <a:spcAft>
                <a:spcPts val="600"/>
              </a:spcAft>
              <a:buClr>
                <a:srgbClr val="3F3F3F"/>
              </a:buClr>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Core of the cycle: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a test</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the code to make the test pass</a:t>
            </a:r>
          </a:p>
        </p:txBody>
      </p:sp>
      <p:pic>
        <p:nvPicPr>
          <p:cNvPr id="13" name="Picture 12">
            <a:extLst>
              <a:ext uri="{FF2B5EF4-FFF2-40B4-BE49-F238E27FC236}">
                <a16:creationId xmlns:a16="http://schemas.microsoft.com/office/drawing/2014/main" id="{039C71B3-37C6-0148-AE68-4373C8B974D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478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show="0">
  <p:cSld>
    <p:spTree>
      <p:nvGrpSpPr>
        <p:cNvPr id="1" name="Shape 403"/>
        <p:cNvGrpSpPr/>
        <p:nvPr/>
      </p:nvGrpSpPr>
      <p:grpSpPr>
        <a:xfrm>
          <a:off x="0" y="0"/>
          <a:ext cx="0" cy="0"/>
          <a:chOff x="0" y="0"/>
          <a:chExt cx="0" cy="0"/>
        </a:xfrm>
      </p:grpSpPr>
      <p:sp>
        <p:nvSpPr>
          <p:cNvPr id="404" name="Google Shape;404;p63"/>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70</a:t>
            </a:fld>
            <a:endParaRPr/>
          </a:p>
        </p:txBody>
      </p:sp>
      <p:sp>
        <p:nvSpPr>
          <p:cNvPr id="405" name="Google Shape;405;p63"/>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FizzBuzz.cs:</a:t>
            </a:r>
            <a:br>
              <a:rPr lang="en-US"/>
            </a:br>
            <a:br>
              <a:rPr lang="en-US"/>
            </a:br>
            <a:r>
              <a:rPr lang="en-US"/>
              <a:t>   public static string Eval(int i)</a:t>
            </a:r>
            <a:br>
              <a:rPr lang="en-US"/>
            </a:br>
            <a:r>
              <a:rPr lang="en-US"/>
              <a:t>    {</a:t>
            </a:r>
            <a:br>
              <a:rPr lang="en-US"/>
            </a:br>
            <a:r>
              <a:rPr lang="en-US"/>
              <a:t>        if (i % 3 == 0)</a:t>
            </a:r>
            <a:br>
              <a:rPr lang="en-US"/>
            </a:br>
            <a:r>
              <a:rPr lang="en-US"/>
              <a:t>            return "fizz";</a:t>
            </a:r>
            <a:br>
              <a:rPr lang="en-US"/>
            </a:br>
            <a:r>
              <a:rPr lang="en-US"/>
              <a:t>        if (i % 5 == 0)</a:t>
            </a:r>
            <a:br>
              <a:rPr lang="en-US"/>
            </a:br>
            <a:r>
              <a:rPr lang="en-US"/>
              <a:t>            return "buzz";</a:t>
            </a:r>
            <a:br>
              <a:rPr lang="en-US"/>
            </a:br>
            <a:r>
              <a:rPr lang="en-US"/>
              <a:t>        return "";</a:t>
            </a:r>
            <a:br>
              <a:rPr lang="en-US"/>
            </a:br>
            <a:r>
              <a:rPr lang="en-US"/>
              <a:t>    }</a:t>
            </a:r>
            <a:endParaRPr/>
          </a:p>
          <a:p>
            <a:pPr marL="457200" lvl="0" indent="0" algn="l" rtl="0">
              <a:spcBef>
                <a:spcPts val="640"/>
              </a:spcBef>
              <a:spcAft>
                <a:spcPts val="0"/>
              </a:spcAft>
              <a:buNone/>
            </a:pPr>
            <a:endParaRPr/>
          </a:p>
        </p:txBody>
      </p:sp>
      <p:sp>
        <p:nvSpPr>
          <p:cNvPr id="406" name="Google Shape;406;p6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3C78D8"/>
                </a:solidFill>
              </a:rPr>
              <a:t>Refactor</a:t>
            </a:r>
            <a:endParaRPr>
              <a:solidFill>
                <a:srgbClr val="3C78D8"/>
              </a:solidFill>
            </a:endParaRPr>
          </a:p>
        </p:txBody>
      </p:sp>
    </p:spTree>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410"/>
        <p:cNvGrpSpPr/>
        <p:nvPr/>
      </p:nvGrpSpPr>
      <p:grpSpPr>
        <a:xfrm>
          <a:off x="0" y="0"/>
          <a:ext cx="0" cy="0"/>
          <a:chOff x="0" y="0"/>
          <a:chExt cx="0" cy="0"/>
        </a:xfrm>
      </p:grpSpPr>
      <p:sp>
        <p:nvSpPr>
          <p:cNvPr id="411" name="Google Shape;411;p6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71</a:t>
            </a:fld>
            <a:endParaRPr/>
          </a:p>
        </p:txBody>
      </p:sp>
      <p:sp>
        <p:nvSpPr>
          <p:cNvPr id="412" name="Google Shape;412;p6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ruby fizzbuzz_test.rb</a:t>
            </a:r>
            <a:br>
              <a:rPr lang="en-US"/>
            </a:br>
            <a:r>
              <a:rPr lang="en-US"/>
              <a:t># Running:</a:t>
            </a:r>
            <a:br>
              <a:rPr lang="en-US"/>
            </a:br>
            <a:endParaRPr/>
          </a:p>
          <a:p>
            <a:pPr marL="0" lvl="0" indent="0" algn="l" rtl="0">
              <a:spcBef>
                <a:spcPts val="640"/>
              </a:spcBef>
              <a:spcAft>
                <a:spcPts val="0"/>
              </a:spcAft>
              <a:buNone/>
            </a:pPr>
            <a:r>
              <a:rPr lang="en-US">
                <a:solidFill>
                  <a:srgbClr val="6AA84F"/>
                </a:solidFill>
              </a:rPr>
              <a:t>..</a:t>
            </a:r>
            <a:br>
              <a:rPr lang="en-US"/>
            </a:br>
            <a:br>
              <a:rPr lang="en-US"/>
            </a:br>
            <a:r>
              <a:rPr lang="en-US"/>
              <a:t>Finished in 0.000820s, 2439.0244 runs/s, 2439.0244 assertions/s.</a:t>
            </a:r>
            <a:br>
              <a:rPr lang="en-US"/>
            </a:br>
            <a:r>
              <a:rPr lang="en-US"/>
              <a:t>2 runs, 2 assertions, 0 failures, 0 errors, 0 skips</a:t>
            </a:r>
            <a:endParaRPr/>
          </a:p>
        </p:txBody>
      </p:sp>
      <p:sp>
        <p:nvSpPr>
          <p:cNvPr id="413" name="Google Shape;413;p6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show="0">
  <p:cSld>
    <p:spTree>
      <p:nvGrpSpPr>
        <p:cNvPr id="1" name="Shape 417"/>
        <p:cNvGrpSpPr/>
        <p:nvPr/>
      </p:nvGrpSpPr>
      <p:grpSpPr>
        <a:xfrm>
          <a:off x="0" y="0"/>
          <a:ext cx="0" cy="0"/>
          <a:chOff x="0" y="0"/>
          <a:chExt cx="0" cy="0"/>
        </a:xfrm>
      </p:grpSpPr>
      <p:sp>
        <p:nvSpPr>
          <p:cNvPr id="418" name="Google Shape;418;p6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72</a:t>
            </a:fld>
            <a:endParaRPr/>
          </a:p>
        </p:txBody>
      </p:sp>
      <p:sp>
        <p:nvSpPr>
          <p:cNvPr id="419" name="Google Shape;419;p65"/>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r>
              <a:rPr lang="en-US">
                <a:solidFill>
                  <a:schemeClr val="lt1"/>
                </a:solidFill>
              </a:rPr>
              <a:t>Test Run Summary</a:t>
            </a:r>
            <a:br>
              <a:rPr lang="en-US">
                <a:solidFill>
                  <a:schemeClr val="lt1"/>
                </a:solidFill>
              </a:rPr>
            </a:br>
            <a:r>
              <a:rPr lang="en-US">
                <a:solidFill>
                  <a:schemeClr val="lt1"/>
                </a:solidFill>
              </a:rPr>
              <a:t>  </a:t>
            </a:r>
            <a:r>
              <a:rPr lang="en-US">
                <a:solidFill>
                  <a:schemeClr val="lt1"/>
                </a:solidFill>
                <a:highlight>
                  <a:srgbClr val="6AA84F"/>
                </a:highlight>
              </a:rPr>
              <a:t>Overall result: Passed</a:t>
            </a:r>
            <a:br>
              <a:rPr lang="en-US">
                <a:solidFill>
                  <a:schemeClr val="lt1"/>
                </a:solidFill>
              </a:rPr>
            </a:br>
            <a:r>
              <a:rPr lang="en-US">
                <a:solidFill>
                  <a:schemeClr val="lt1"/>
                </a:solidFill>
              </a:rPr>
              <a:t>  Test Count: 2, Passed: 2, Failed: 0, Warnings: 0, Inconclusive: 0, Skipped: 0</a:t>
            </a:r>
            <a:endParaRPr/>
          </a:p>
        </p:txBody>
      </p:sp>
      <p:sp>
        <p:nvSpPr>
          <p:cNvPr id="420" name="Google Shape;420;p6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solidFill>
                  <a:srgbClr val="6AA84F"/>
                </a:solidFill>
              </a:rPr>
              <a:t>Green</a:t>
            </a:r>
            <a:endParaRPr>
              <a:solidFill>
                <a:srgbClr val="6AA84F"/>
              </a:solidFill>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424"/>
        <p:cNvGrpSpPr/>
        <p:nvPr/>
      </p:nvGrpSpPr>
      <p:grpSpPr>
        <a:xfrm>
          <a:off x="0" y="0"/>
          <a:ext cx="0" cy="0"/>
          <a:chOff x="0" y="0"/>
          <a:chExt cx="0" cy="0"/>
        </a:xfrm>
      </p:grpSpPr>
      <p:sp>
        <p:nvSpPr>
          <p:cNvPr id="425" name="Google Shape;425;p66"/>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GO BOWLING</a:t>
            </a:r>
            <a:endParaRPr/>
          </a:p>
        </p:txBody>
      </p:sp>
      <p:pic>
        <p:nvPicPr>
          <p:cNvPr id="426" name="Google Shape;426;p66"/>
          <p:cNvPicPr preferRelativeResize="0"/>
          <p:nvPr/>
        </p:nvPicPr>
        <p:blipFill>
          <a:blip r:embed="rId3">
            <a:alphaModFix/>
          </a:blip>
          <a:stretch>
            <a:fillRect/>
          </a:stretch>
        </p:blipFill>
        <p:spPr>
          <a:xfrm>
            <a:off x="2942213" y="3000450"/>
            <a:ext cx="3259568" cy="1838255"/>
          </a:xfrm>
          <a:prstGeom prst="rect">
            <a:avLst/>
          </a:prstGeom>
          <a:noFill/>
          <a:ln>
            <a:noFill/>
          </a:ln>
        </p:spPr>
      </p:pic>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show="0">
  <p:cSld>
    <p:spTree>
      <p:nvGrpSpPr>
        <p:cNvPr id="1" name="Shape 430"/>
        <p:cNvGrpSpPr/>
        <p:nvPr/>
      </p:nvGrpSpPr>
      <p:grpSpPr>
        <a:xfrm>
          <a:off x="0" y="0"/>
          <a:ext cx="0" cy="0"/>
          <a:chOff x="0" y="0"/>
          <a:chExt cx="0" cy="0"/>
        </a:xfrm>
      </p:grpSpPr>
      <p:sp>
        <p:nvSpPr>
          <p:cNvPr id="431" name="Google Shape;431;p67"/>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LUNCH</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35"/>
        <p:cNvGrpSpPr/>
        <p:nvPr/>
      </p:nvGrpSpPr>
      <p:grpSpPr>
        <a:xfrm>
          <a:off x="0" y="0"/>
          <a:ext cx="0" cy="0"/>
          <a:chOff x="0" y="0"/>
          <a:chExt cx="0" cy="0"/>
        </a:xfrm>
      </p:grpSpPr>
      <p:sp>
        <p:nvSpPr>
          <p:cNvPr id="436" name="Google Shape;436;p68"/>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SOFTWARE DESIGN &amp; TDD</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40"/>
        <p:cNvGrpSpPr/>
        <p:nvPr/>
      </p:nvGrpSpPr>
      <p:grpSpPr>
        <a:xfrm>
          <a:off x="0" y="0"/>
          <a:ext cx="0" cy="0"/>
          <a:chOff x="0" y="0"/>
          <a:chExt cx="0" cy="0"/>
        </a:xfrm>
      </p:grpSpPr>
      <p:sp>
        <p:nvSpPr>
          <p:cNvPr id="441" name="Google Shape;441;p6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76</a:t>
            </a:fld>
            <a:endParaRPr/>
          </a:p>
        </p:txBody>
      </p:sp>
      <p:sp>
        <p:nvSpPr>
          <p:cNvPr id="442" name="Google Shape;442;p6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How does it help?</a:t>
            </a:r>
            <a:endParaRPr/>
          </a:p>
          <a:p>
            <a:pPr marL="914400" lvl="1" indent="-342900" algn="l" rtl="0">
              <a:lnSpc>
                <a:spcPct val="150000"/>
              </a:lnSpc>
              <a:spcBef>
                <a:spcPts val="0"/>
              </a:spcBef>
              <a:spcAft>
                <a:spcPts val="0"/>
              </a:spcAft>
              <a:buSzPts val="1800"/>
              <a:buChar char="–"/>
            </a:pPr>
            <a:r>
              <a:rPr lang="en-US"/>
              <a:t>Based upon what you’ve learned so far</a:t>
            </a:r>
            <a:endParaRPr/>
          </a:p>
          <a:p>
            <a:pPr marL="457200" lvl="0" indent="-342900" algn="l" rtl="0">
              <a:lnSpc>
                <a:spcPct val="150000"/>
              </a:lnSpc>
              <a:spcBef>
                <a:spcPts val="0"/>
              </a:spcBef>
              <a:spcAft>
                <a:spcPts val="0"/>
              </a:spcAft>
              <a:buSzPts val="1800"/>
              <a:buChar char="•"/>
            </a:pPr>
            <a:r>
              <a:rPr lang="en-US"/>
              <a:t>Testing all of the time</a:t>
            </a:r>
            <a:endParaRPr/>
          </a:p>
          <a:p>
            <a:pPr marL="457200" lvl="0" indent="-342900" algn="l" rtl="0">
              <a:lnSpc>
                <a:spcPct val="150000"/>
              </a:lnSpc>
              <a:spcBef>
                <a:spcPts val="0"/>
              </a:spcBef>
              <a:spcAft>
                <a:spcPts val="0"/>
              </a:spcAft>
              <a:buSzPts val="1800"/>
              <a:buChar char="•"/>
            </a:pPr>
            <a:r>
              <a:rPr lang="en-US"/>
              <a:t>Design all of the time?</a:t>
            </a:r>
            <a:endParaRPr/>
          </a:p>
          <a:p>
            <a:pPr marL="914400" lvl="1" indent="-342900" algn="l" rtl="0">
              <a:lnSpc>
                <a:spcPct val="150000"/>
              </a:lnSpc>
              <a:spcBef>
                <a:spcPts val="0"/>
              </a:spcBef>
              <a:spcAft>
                <a:spcPts val="0"/>
              </a:spcAft>
              <a:buSzPts val="1800"/>
              <a:buChar char="–"/>
            </a:pPr>
            <a:r>
              <a:rPr lang="en-US"/>
              <a:t>Build classes in isolation</a:t>
            </a:r>
            <a:endParaRPr/>
          </a:p>
          <a:p>
            <a:pPr marL="914400" lvl="1" indent="-342900" algn="l" rtl="0">
              <a:lnSpc>
                <a:spcPct val="150000"/>
              </a:lnSpc>
              <a:spcBef>
                <a:spcPts val="0"/>
              </a:spcBef>
              <a:spcAft>
                <a:spcPts val="0"/>
              </a:spcAft>
              <a:buSzPts val="1800"/>
              <a:buChar char="–"/>
            </a:pPr>
            <a:r>
              <a:rPr lang="en-US"/>
              <a:t>Consistently adapt design to changing requirements</a:t>
            </a:r>
            <a:endParaRPr/>
          </a:p>
          <a:p>
            <a:pPr marL="457200" lvl="0" indent="-342900" algn="l" rtl="0">
              <a:lnSpc>
                <a:spcPct val="150000"/>
              </a:lnSpc>
              <a:spcBef>
                <a:spcPts val="0"/>
              </a:spcBef>
              <a:spcAft>
                <a:spcPts val="0"/>
              </a:spcAft>
              <a:buSzPts val="1800"/>
              <a:buChar char="•"/>
            </a:pPr>
            <a:r>
              <a:rPr lang="en-US"/>
              <a:t>That’s only part of it</a:t>
            </a:r>
            <a:endParaRPr/>
          </a:p>
        </p:txBody>
      </p:sp>
      <p:sp>
        <p:nvSpPr>
          <p:cNvPr id="443" name="Google Shape;443;p6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TDD So Far...</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sp>
        <p:nvSpPr>
          <p:cNvPr id="448" name="Google Shape;448;p7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77</a:t>
            </a:fld>
            <a:endParaRPr/>
          </a:p>
        </p:txBody>
      </p:sp>
      <p:sp>
        <p:nvSpPr>
          <p:cNvPr id="449" name="Google Shape;449;p7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Software development requires:</a:t>
            </a:r>
            <a:endParaRPr/>
          </a:p>
          <a:p>
            <a:pPr marL="914400" lvl="1" indent="-342900" algn="l" rtl="0">
              <a:lnSpc>
                <a:spcPct val="150000"/>
              </a:lnSpc>
              <a:spcBef>
                <a:spcPts val="0"/>
              </a:spcBef>
              <a:spcAft>
                <a:spcPts val="0"/>
              </a:spcAft>
              <a:buSzPts val="1800"/>
              <a:buChar char="–"/>
            </a:pPr>
            <a:r>
              <a:rPr lang="en-US"/>
              <a:t>Analysis, design, coding, testing, review, documentation, planning, deployment, etc.</a:t>
            </a:r>
            <a:endParaRPr/>
          </a:p>
          <a:p>
            <a:pPr marL="457200" lvl="0" indent="-342900" algn="l" rtl="0">
              <a:lnSpc>
                <a:spcPct val="150000"/>
              </a:lnSpc>
              <a:spcBef>
                <a:spcPts val="0"/>
              </a:spcBef>
              <a:spcAft>
                <a:spcPts val="0"/>
              </a:spcAft>
              <a:buSzPts val="1800"/>
              <a:buChar char="•"/>
            </a:pPr>
            <a:r>
              <a:rPr lang="en-US"/>
              <a:t>Absence of any one of these is hacking</a:t>
            </a:r>
            <a:endParaRPr/>
          </a:p>
          <a:p>
            <a:pPr marL="457200" lvl="0" indent="-342900" algn="l" rtl="0">
              <a:lnSpc>
                <a:spcPct val="150000"/>
              </a:lnSpc>
              <a:spcBef>
                <a:spcPts val="0"/>
              </a:spcBef>
              <a:spcAft>
                <a:spcPts val="0"/>
              </a:spcAft>
              <a:buSzPts val="1800"/>
              <a:buChar char="•"/>
            </a:pPr>
            <a:r>
              <a:rPr lang="en-US"/>
              <a:t>Waterfall attempts to serialize these</a:t>
            </a:r>
            <a:endParaRPr/>
          </a:p>
          <a:p>
            <a:pPr marL="457200" lvl="0" indent="-342900" algn="l" rtl="0">
              <a:lnSpc>
                <a:spcPct val="150000"/>
              </a:lnSpc>
              <a:spcBef>
                <a:spcPts val="0"/>
              </a:spcBef>
              <a:spcAft>
                <a:spcPts val="0"/>
              </a:spcAft>
              <a:buSzPts val="1800"/>
              <a:buChar char="•"/>
            </a:pPr>
            <a:r>
              <a:rPr lang="en-US"/>
              <a:t>Agile Solution:  Learn to do all activities all the time</a:t>
            </a:r>
            <a:endParaRPr/>
          </a:p>
        </p:txBody>
      </p:sp>
      <p:sp>
        <p:nvSpPr>
          <p:cNvPr id="450" name="Google Shape;450;p7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Software Development Activities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78</a:t>
            </a:fld>
            <a:endParaRPr/>
          </a:p>
        </p:txBody>
      </p:sp>
      <p:sp>
        <p:nvSpPr>
          <p:cNvPr id="456" name="Google Shape;456;p7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 still do it</a:t>
            </a:r>
            <a:endParaRPr/>
          </a:p>
          <a:p>
            <a:pPr marL="914400" lvl="1" indent="-342900" algn="l" rtl="0">
              <a:lnSpc>
                <a:spcPct val="150000"/>
              </a:lnSpc>
              <a:spcBef>
                <a:spcPts val="0"/>
              </a:spcBef>
              <a:spcAft>
                <a:spcPts val="0"/>
              </a:spcAft>
              <a:buSzPts val="1800"/>
              <a:buChar char="–"/>
            </a:pPr>
            <a:r>
              <a:rPr lang="en-US"/>
              <a:t>Mostly at planning meetings</a:t>
            </a:r>
            <a:endParaRPr/>
          </a:p>
          <a:p>
            <a:pPr marL="457200" lvl="0" indent="-342900" algn="l" rtl="0">
              <a:lnSpc>
                <a:spcPct val="150000"/>
              </a:lnSpc>
              <a:spcBef>
                <a:spcPts val="0"/>
              </a:spcBef>
              <a:spcAft>
                <a:spcPts val="0"/>
              </a:spcAft>
              <a:buSzPts val="1800"/>
              <a:buChar char="•"/>
            </a:pPr>
            <a:r>
              <a:rPr lang="en-US"/>
              <a:t>But with less details</a:t>
            </a:r>
            <a:endParaRPr/>
          </a:p>
          <a:p>
            <a:pPr marL="914400" lvl="1" indent="-342900" algn="l" rtl="0">
              <a:lnSpc>
                <a:spcPct val="150000"/>
              </a:lnSpc>
              <a:spcBef>
                <a:spcPts val="0"/>
              </a:spcBef>
              <a:spcAft>
                <a:spcPts val="0"/>
              </a:spcAft>
              <a:buSzPts val="1800"/>
              <a:buChar char="–"/>
            </a:pPr>
            <a:r>
              <a:rPr lang="en-US"/>
              <a:t>Design insights often only occur when coding</a:t>
            </a:r>
            <a:endParaRPr/>
          </a:p>
          <a:p>
            <a:pPr marL="457200" lvl="0" indent="-342900" algn="l" rtl="0">
              <a:lnSpc>
                <a:spcPct val="150000"/>
              </a:lnSpc>
              <a:spcBef>
                <a:spcPts val="0"/>
              </a:spcBef>
              <a:spcAft>
                <a:spcPts val="0"/>
              </a:spcAft>
              <a:buSzPts val="1800"/>
              <a:buChar char="•"/>
            </a:pPr>
            <a:r>
              <a:rPr lang="en-US"/>
              <a:t>UML Sketches</a:t>
            </a:r>
            <a:endParaRPr/>
          </a:p>
          <a:p>
            <a:pPr marL="914400" lvl="1" indent="-342900" algn="l" rtl="0">
              <a:lnSpc>
                <a:spcPct val="150000"/>
              </a:lnSpc>
              <a:spcBef>
                <a:spcPts val="0"/>
              </a:spcBef>
              <a:spcAft>
                <a:spcPts val="0"/>
              </a:spcAft>
              <a:buSzPts val="1800"/>
              <a:buChar char="–"/>
            </a:pPr>
            <a:r>
              <a:rPr lang="en-US"/>
              <a:t>“Inception” level diagrams</a:t>
            </a:r>
            <a:endParaRPr/>
          </a:p>
          <a:p>
            <a:pPr marL="914400" lvl="1" indent="-342900" algn="l" rtl="0">
              <a:lnSpc>
                <a:spcPct val="150000"/>
              </a:lnSpc>
              <a:spcBef>
                <a:spcPts val="0"/>
              </a:spcBef>
              <a:spcAft>
                <a:spcPts val="0"/>
              </a:spcAft>
              <a:buSzPts val="1800"/>
              <a:buChar char="–"/>
            </a:pPr>
            <a:r>
              <a:rPr lang="en-US"/>
              <a:t>Help Solve the problem but don’t completely specify the code</a:t>
            </a:r>
            <a:endParaRPr/>
          </a:p>
        </p:txBody>
      </p:sp>
      <p:sp>
        <p:nvSpPr>
          <p:cNvPr id="457" name="Google Shape;457;p7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Upfront Design</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79</a:t>
            </a:fld>
            <a:endParaRPr/>
          </a:p>
        </p:txBody>
      </p:sp>
      <p:sp>
        <p:nvSpPr>
          <p:cNvPr id="463" name="Google Shape;463;p7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Long Method smell (Fowler)</a:t>
            </a:r>
            <a:endParaRPr/>
          </a:p>
          <a:p>
            <a:pPr marL="457200" marR="0" lvl="0" indent="-342900" algn="l" rtl="0">
              <a:lnSpc>
                <a:spcPct val="150000"/>
              </a:lnSpc>
              <a:spcBef>
                <a:spcPts val="0"/>
              </a:spcBef>
              <a:spcAft>
                <a:spcPts val="0"/>
              </a:spcAft>
              <a:buSzPts val="1800"/>
              <a:buChar char="•"/>
            </a:pPr>
            <a:r>
              <a:rPr lang="en-US"/>
              <a:t>Not very expressive, contains duplication (Simple Design)</a:t>
            </a:r>
            <a:endParaRPr/>
          </a:p>
          <a:p>
            <a:pPr marL="457200" marR="0" lvl="0" indent="-342900" algn="l" rtl="0">
              <a:lnSpc>
                <a:spcPct val="150000"/>
              </a:lnSpc>
              <a:spcBef>
                <a:spcPts val="0"/>
              </a:spcBef>
              <a:spcAft>
                <a:spcPts val="0"/>
              </a:spcAft>
              <a:buSzPts val="1800"/>
              <a:buChar char="•"/>
            </a:pPr>
            <a:r>
              <a:rPr lang="en-US"/>
              <a:t>Contains guiding comments (Simple Style)</a:t>
            </a:r>
            <a:endParaRPr/>
          </a:p>
          <a:p>
            <a:pPr marL="457200" marR="0" lvl="0" indent="-342900" algn="l" rtl="0">
              <a:lnSpc>
                <a:spcPct val="150000"/>
              </a:lnSpc>
              <a:spcBef>
                <a:spcPts val="0"/>
              </a:spcBef>
              <a:spcAft>
                <a:spcPts val="0"/>
              </a:spcAft>
              <a:buSzPts val="1800"/>
              <a:buChar char="•"/>
            </a:pPr>
            <a:r>
              <a:rPr lang="en-US"/>
              <a:t>Breaks the Single Responsibility Principle (Martin)</a:t>
            </a:r>
            <a:endParaRPr/>
          </a:p>
        </p:txBody>
      </p:sp>
      <p:sp>
        <p:nvSpPr>
          <p:cNvPr id="464" name="Google Shape;464;p7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Recognizing You Have a Problem</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3" name="Google Shape;103;p19"/>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b="1" dirty="0">
                <a:latin typeface="Dank Mono" pitchFamily="49" charset="77"/>
              </a:rPr>
              <a:t>Test First</a:t>
            </a:r>
            <a:br>
              <a:rPr lang="en-US" dirty="0">
                <a:latin typeface="Dank Mono" pitchFamily="49" charset="77"/>
              </a:rPr>
            </a:br>
            <a:r>
              <a:rPr lang="en-US" i="1" dirty="0">
                <a:latin typeface="Dank Mono" pitchFamily="49" charset="77"/>
              </a:rPr>
              <a:t>is NOT new</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Google Shape;102;p19"/>
          <p:cNvSpPr txBox="1">
            <a:spLocks noGrp="1"/>
          </p:cNvSpPr>
          <p:nvPr>
            <p:ph type="body" idx="1"/>
          </p:nvPr>
        </p:nvSpPr>
        <p:spPr>
          <a:xfrm>
            <a:off x="258155" y="1931283"/>
            <a:ext cx="4306753" cy="1820586"/>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1600" dirty="0">
                <a:latin typeface="Garamond" panose="02020404030301010803" pitchFamily="18" charset="0"/>
                <a:sym typeface="Avenir"/>
              </a:rPr>
              <a:t>“A software system can best be designed if the testing is interlaced with the designing instead of being used after the design.”</a:t>
            </a:r>
            <a:br>
              <a:rPr lang="en-US" sz="1600" dirty="0">
                <a:latin typeface="Garamond" panose="02020404030301010803" pitchFamily="18" charset="0"/>
                <a:sym typeface="Avenir"/>
              </a:rPr>
            </a:br>
            <a:r>
              <a:rPr lang="en-US" sz="1600" dirty="0">
                <a:latin typeface="Garamond" panose="02020404030301010803" pitchFamily="18" charset="0"/>
                <a:sym typeface="Avenir"/>
              </a:rPr>
              <a:t>- Professor Alan J. Perlis </a:t>
            </a:r>
          </a:p>
          <a:p>
            <a:pPr marL="0" lvl="0" indent="0" rtl="0">
              <a:spcBef>
                <a:spcPts val="0"/>
              </a:spcBef>
              <a:spcAft>
                <a:spcPts val="600"/>
              </a:spcAft>
              <a:buNone/>
            </a:pPr>
            <a:endParaRPr lang="en-US" sz="1400" dirty="0">
              <a:latin typeface="Avenir"/>
              <a:ea typeface="Avenir"/>
              <a:cs typeface="Avenir"/>
              <a:sym typeface="Avenir"/>
            </a:endParaRPr>
          </a:p>
          <a:p>
            <a:pPr marL="0" lvl="0" indent="0" rtl="0">
              <a:spcBef>
                <a:spcPts val="0"/>
              </a:spcBef>
              <a:spcAft>
                <a:spcPts val="600"/>
              </a:spcAft>
              <a:buNone/>
            </a:pPr>
            <a:r>
              <a:rPr lang="en-US" sz="1400" dirty="0">
                <a:latin typeface="Dank Mono" pitchFamily="49" charset="77"/>
                <a:sym typeface="Avenir"/>
              </a:rPr>
              <a:t>NATO SOFTWARE ENGINEERING CONFERENCE 1968</a:t>
            </a:r>
          </a:p>
        </p:txBody>
      </p:sp>
      <p:pic>
        <p:nvPicPr>
          <p:cNvPr id="3074" name="Picture 2" descr="Alan Perlis Quotes">
            <a:extLst>
              <a:ext uri="{FF2B5EF4-FFF2-40B4-BE49-F238E27FC236}">
                <a16:creationId xmlns:a16="http://schemas.microsoft.com/office/drawing/2014/main" id="{02295FA5-92E7-1945-82C9-50E5A7C05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5" r="22264" b="-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418291-A1AB-B04A-A459-D5D9023884F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68"/>
        <p:cNvGrpSpPr/>
        <p:nvPr/>
      </p:nvGrpSpPr>
      <p:grpSpPr>
        <a:xfrm>
          <a:off x="0" y="0"/>
          <a:ext cx="0" cy="0"/>
          <a:chOff x="0" y="0"/>
          <a:chExt cx="0" cy="0"/>
        </a:xfrm>
      </p:grpSpPr>
      <p:sp>
        <p:nvSpPr>
          <p:cNvPr id="469" name="Google Shape;469;p7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80</a:t>
            </a:fld>
            <a:endParaRPr/>
          </a:p>
        </p:txBody>
      </p:sp>
      <p:sp>
        <p:nvSpPr>
          <p:cNvPr id="470" name="Google Shape;470;p7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Ensure code has optimal design always</a:t>
            </a:r>
            <a:endParaRPr/>
          </a:p>
          <a:p>
            <a:pPr marL="914400" marR="0" lvl="1" indent="-342900" algn="l" rtl="0">
              <a:lnSpc>
                <a:spcPct val="150000"/>
              </a:lnSpc>
              <a:spcBef>
                <a:spcPts val="0"/>
              </a:spcBef>
              <a:spcAft>
                <a:spcPts val="0"/>
              </a:spcAft>
              <a:buSzPts val="1800"/>
              <a:buChar char="–"/>
            </a:pPr>
            <a:r>
              <a:rPr lang="en-US"/>
              <a:t>Another way to do “agile” design</a:t>
            </a:r>
            <a:endParaRPr/>
          </a:p>
          <a:p>
            <a:pPr marL="457200" marR="0" lvl="0" indent="-342900" algn="l" rtl="0">
              <a:lnSpc>
                <a:spcPct val="150000"/>
              </a:lnSpc>
              <a:spcBef>
                <a:spcPts val="0"/>
              </a:spcBef>
              <a:spcAft>
                <a:spcPts val="0"/>
              </a:spcAft>
              <a:buSzPts val="1800"/>
              <a:buChar char="•"/>
            </a:pPr>
            <a:r>
              <a:rPr lang="en-US"/>
              <a:t>Entropy is unavoidable</a:t>
            </a:r>
            <a:endParaRPr/>
          </a:p>
          <a:p>
            <a:pPr marL="914400" marR="0" lvl="1" indent="-342900" algn="l" rtl="0">
              <a:lnSpc>
                <a:spcPct val="150000"/>
              </a:lnSpc>
              <a:spcBef>
                <a:spcPts val="0"/>
              </a:spcBef>
              <a:spcAft>
                <a:spcPts val="0"/>
              </a:spcAft>
              <a:buSzPts val="1800"/>
              <a:buChar char="–"/>
            </a:pPr>
            <a:r>
              <a:rPr lang="en-US"/>
              <a:t>Learn how to deal with it all along product lifecycle</a:t>
            </a:r>
            <a:endParaRPr/>
          </a:p>
          <a:p>
            <a:pPr marL="457200" marR="0" lvl="0" indent="-342900" algn="l" rtl="0">
              <a:lnSpc>
                <a:spcPct val="150000"/>
              </a:lnSpc>
              <a:spcBef>
                <a:spcPts val="0"/>
              </a:spcBef>
              <a:spcAft>
                <a:spcPts val="0"/>
              </a:spcAft>
              <a:buSzPts val="1800"/>
              <a:buChar char="•"/>
            </a:pPr>
            <a:r>
              <a:rPr lang="en-US"/>
              <a:t>Code transformations, not performance optimizations</a:t>
            </a:r>
            <a:endParaRPr/>
          </a:p>
          <a:p>
            <a:pPr marL="457200" marR="0" lvl="0" indent="-342900" algn="l" rtl="0">
              <a:lnSpc>
                <a:spcPct val="150000"/>
              </a:lnSpc>
              <a:spcBef>
                <a:spcPts val="0"/>
              </a:spcBef>
              <a:spcAft>
                <a:spcPts val="0"/>
              </a:spcAft>
              <a:buSzPts val="1800"/>
              <a:buChar char="•"/>
            </a:pPr>
            <a:r>
              <a:rPr lang="en-US"/>
              <a:t>Take small, safe steps</a:t>
            </a:r>
            <a:endParaRPr/>
          </a:p>
          <a:p>
            <a:pPr marL="457200" marR="0" lvl="0" indent="-342900" algn="l" rtl="0">
              <a:lnSpc>
                <a:spcPct val="150000"/>
              </a:lnSpc>
              <a:spcBef>
                <a:spcPts val="0"/>
              </a:spcBef>
              <a:spcAft>
                <a:spcPts val="0"/>
              </a:spcAft>
              <a:buSzPts val="1800"/>
              <a:buChar char="•"/>
            </a:pPr>
            <a:r>
              <a:rPr lang="en-US"/>
              <a:t>The third, critical leg of the TDD cycle</a:t>
            </a:r>
            <a:endParaRPr/>
          </a:p>
        </p:txBody>
      </p:sp>
      <p:sp>
        <p:nvSpPr>
          <p:cNvPr id="471" name="Google Shape;471;p7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81</a:t>
            </a:fld>
            <a:endParaRPr/>
          </a:p>
        </p:txBody>
      </p:sp>
      <p:sp>
        <p:nvSpPr>
          <p:cNvPr id="477" name="Google Shape;477;p7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Code Smells</a:t>
            </a:r>
            <a:endParaRPr/>
          </a:p>
          <a:p>
            <a:pPr marL="457200" marR="0" lvl="0" indent="-342900" algn="l" rtl="0">
              <a:lnSpc>
                <a:spcPct val="150000"/>
              </a:lnSpc>
              <a:spcBef>
                <a:spcPts val="0"/>
              </a:spcBef>
              <a:spcAft>
                <a:spcPts val="0"/>
              </a:spcAft>
              <a:buSzPts val="1800"/>
              <a:buChar char="•"/>
            </a:pPr>
            <a:r>
              <a:rPr lang="en-US"/>
              <a:t>Classic design principles – SOLID, DRY, etc</a:t>
            </a:r>
            <a:endParaRPr/>
          </a:p>
          <a:p>
            <a:pPr marL="457200" marR="0" lvl="0" indent="-342900" algn="l" rtl="0">
              <a:lnSpc>
                <a:spcPct val="150000"/>
              </a:lnSpc>
              <a:spcBef>
                <a:spcPts val="0"/>
              </a:spcBef>
              <a:spcAft>
                <a:spcPts val="0"/>
              </a:spcAft>
              <a:buSzPts val="1800"/>
              <a:buChar char="•"/>
            </a:pPr>
            <a:r>
              <a:rPr lang="en-US"/>
              <a:t>Design Patterns (Gang of Four)</a:t>
            </a:r>
            <a:endParaRPr/>
          </a:p>
        </p:txBody>
      </p:sp>
      <p:sp>
        <p:nvSpPr>
          <p:cNvPr id="478" name="Google Shape;478;p7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Drivers</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REFACTORINGS</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83</a:t>
            </a:fld>
            <a:endParaRPr/>
          </a:p>
        </p:txBody>
      </p:sp>
      <p:sp>
        <p:nvSpPr>
          <p:cNvPr id="489" name="Google Shape;489;p7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have a code fragment that can be grouped together</a:t>
            </a:r>
            <a:endParaRPr/>
          </a:p>
          <a:p>
            <a:pPr marL="457200" lvl="0" indent="-342900" algn="l" rtl="0">
              <a:lnSpc>
                <a:spcPct val="150000"/>
              </a:lnSpc>
              <a:spcBef>
                <a:spcPts val="0"/>
              </a:spcBef>
              <a:spcAft>
                <a:spcPts val="0"/>
              </a:spcAft>
              <a:buSzPts val="1800"/>
              <a:buChar char="•"/>
            </a:pPr>
            <a:r>
              <a:rPr lang="en-US"/>
              <a:t>Benefits:</a:t>
            </a:r>
            <a:endParaRPr/>
          </a:p>
          <a:p>
            <a:pPr marL="914400" lvl="1" indent="-342900" algn="l" rtl="0">
              <a:lnSpc>
                <a:spcPct val="150000"/>
              </a:lnSpc>
              <a:spcBef>
                <a:spcPts val="0"/>
              </a:spcBef>
              <a:spcAft>
                <a:spcPts val="0"/>
              </a:spcAft>
              <a:buSzPts val="1800"/>
              <a:buChar char="–"/>
            </a:pPr>
            <a:r>
              <a:rPr lang="en-US"/>
              <a:t>More readable code!</a:t>
            </a:r>
            <a:endParaRPr/>
          </a:p>
          <a:p>
            <a:pPr marL="914400" lvl="1" indent="-342900" algn="l" rtl="0">
              <a:lnSpc>
                <a:spcPct val="150000"/>
              </a:lnSpc>
              <a:spcBef>
                <a:spcPts val="0"/>
              </a:spcBef>
              <a:spcAft>
                <a:spcPts val="0"/>
              </a:spcAft>
              <a:buSzPts val="1800"/>
              <a:buChar char="–"/>
            </a:pPr>
            <a:r>
              <a:rPr lang="en-US"/>
              <a:t>Less code duplication</a:t>
            </a:r>
            <a:endParaRPr/>
          </a:p>
          <a:p>
            <a:pPr marL="914400" lvl="1" indent="-342900" algn="l" rtl="0">
              <a:lnSpc>
                <a:spcPct val="150000"/>
              </a:lnSpc>
              <a:spcBef>
                <a:spcPts val="0"/>
              </a:spcBef>
              <a:spcAft>
                <a:spcPts val="0"/>
              </a:spcAft>
              <a:buSzPts val="1800"/>
              <a:buChar char="–"/>
            </a:pPr>
            <a:r>
              <a:rPr lang="en-US"/>
              <a:t>Isolates independent parts of code, so that errors are less likely</a:t>
            </a:r>
            <a:endParaRPr/>
          </a:p>
        </p:txBody>
      </p:sp>
      <p:sp>
        <p:nvSpPr>
          <p:cNvPr id="490" name="Google Shape;490;p7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Extract Method</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84</a:t>
            </a:fld>
            <a:endParaRPr/>
          </a:p>
        </p:txBody>
      </p:sp>
      <p:sp>
        <p:nvSpPr>
          <p:cNvPr id="496" name="Google Shape;496;p7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A method is used more in another class than in its own class</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You want to move a method to a class that contains most of the data used by the method (classes more internally coherent)</a:t>
            </a:r>
            <a:endParaRPr/>
          </a:p>
          <a:p>
            <a:pPr marL="914400" lvl="1" indent="-342900" algn="l" rtl="0">
              <a:lnSpc>
                <a:spcPct val="150000"/>
              </a:lnSpc>
              <a:spcBef>
                <a:spcPts val="0"/>
              </a:spcBef>
              <a:spcAft>
                <a:spcPts val="0"/>
              </a:spcAft>
              <a:buSzPts val="1800"/>
              <a:buChar char="–"/>
            </a:pPr>
            <a:r>
              <a:rPr lang="en-US"/>
              <a:t>You want to move a method in order to reduce or eliminate the dependency of the class calling the method on the class in which it’s located</a:t>
            </a:r>
            <a:endParaRPr/>
          </a:p>
        </p:txBody>
      </p:sp>
      <p:sp>
        <p:nvSpPr>
          <p:cNvPr id="497" name="Google Shape;497;p7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Move Method</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85</a:t>
            </a:fld>
            <a:endParaRPr/>
          </a:p>
        </p:txBody>
      </p:sp>
      <p:sp>
        <p:nvSpPr>
          <p:cNvPr id="503" name="Google Shape;503;p7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place the result of an expression in a local variable for later use in your code</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This refactoring can lay the groundwork for applying </a:t>
            </a:r>
            <a:r>
              <a:rPr lang="en-US" u="sng"/>
              <a:t>Extract Method</a:t>
            </a:r>
            <a:r>
              <a:rPr lang="en-US"/>
              <a:t> for a portion of a very long method</a:t>
            </a:r>
            <a:endParaRPr/>
          </a:p>
        </p:txBody>
      </p:sp>
      <p:sp>
        <p:nvSpPr>
          <p:cNvPr id="504" name="Google Shape;504;p7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Replace Temp with Query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86</a:t>
            </a:fld>
            <a:endParaRPr/>
          </a:p>
        </p:txBody>
      </p:sp>
      <p:sp>
        <p:nvSpPr>
          <p:cNvPr id="510" name="Google Shape;510;p7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latin typeface="Avenir"/>
                <a:ea typeface="Avenir"/>
                <a:cs typeface="Avenir"/>
                <a:sym typeface="Avenir"/>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technical debt.”</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"When and Why Your Code Starts to Smell Bad"</a:t>
            </a: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2015 37th IEEE International Conference on Software Engineering (ICSE).</a:t>
            </a:r>
            <a:endParaRPr>
              <a:latin typeface="Avenir"/>
              <a:ea typeface="Avenir"/>
              <a:cs typeface="Avenir"/>
              <a:sym typeface="Avenir"/>
            </a:endParaRPr>
          </a:p>
        </p:txBody>
      </p:sp>
      <p:sp>
        <p:nvSpPr>
          <p:cNvPr id="511" name="Google Shape;511;p7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87</a:t>
            </a:fld>
            <a:endParaRPr/>
          </a:p>
        </p:txBody>
      </p:sp>
      <p:sp>
        <p:nvSpPr>
          <p:cNvPr id="517" name="Google Shape;517;p8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Duplicated code</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Contrived complexity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Shotgun surgery</a:t>
            </a:r>
            <a:endParaRPr>
              <a:latin typeface="Avenir"/>
              <a:ea typeface="Avenir"/>
              <a:cs typeface="Avenir"/>
              <a:sym typeface="Avenir"/>
            </a:endParaRPr>
          </a:p>
        </p:txBody>
      </p:sp>
      <p:sp>
        <p:nvSpPr>
          <p:cNvPr id="518" name="Google Shape;518;p8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Application-level smells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88</a:t>
            </a:fld>
            <a:endParaRPr/>
          </a:p>
        </p:txBody>
      </p:sp>
      <p:sp>
        <p:nvSpPr>
          <p:cNvPr id="524" name="Google Shape;524;p8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Large class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Feature envy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Inappropriate intimacy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use of literals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Cyclomatic complexity</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p:txBody>
      </p:sp>
      <p:sp>
        <p:nvSpPr>
          <p:cNvPr id="525" name="Google Shape;525;p8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Class-level smells</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89</a:t>
            </a:fld>
            <a:endParaRPr/>
          </a:p>
        </p:txBody>
      </p:sp>
      <p:sp>
        <p:nvSpPr>
          <p:cNvPr id="531" name="Google Shape;531;p8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Too many parameters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Long method</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short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return of data</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line of code</a:t>
            </a:r>
            <a:endParaRPr>
              <a:latin typeface="Avenir"/>
              <a:ea typeface="Avenir"/>
              <a:cs typeface="Avenir"/>
              <a:sym typeface="Avenir"/>
            </a:endParaRPr>
          </a:p>
        </p:txBody>
      </p:sp>
      <p:sp>
        <p:nvSpPr>
          <p:cNvPr id="532" name="Google Shape;532;p8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Method-level smells</a:t>
            </a:r>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7" name="Google Shape;117;p21"/>
          <p:cNvSpPr txBox="1">
            <a:spLocks noGrp="1"/>
          </p:cNvSpPr>
          <p:nvPr>
            <p:ph type="title"/>
          </p:nvPr>
        </p:nvSpPr>
        <p:spPr>
          <a:xfrm>
            <a:off x="197964" y="273843"/>
            <a:ext cx="4133612" cy="1269596"/>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Kent Beck’s "</a:t>
            </a:r>
            <a:r>
              <a:rPr lang="en-US" i="1" dirty="0">
                <a:latin typeface="Dank Mono" pitchFamily="49" charset="77"/>
              </a:rPr>
              <a:t>rediscovering</a:t>
            </a:r>
            <a:r>
              <a:rPr lang="en-US" dirty="0">
                <a:latin typeface="Dank Mono" pitchFamily="49" charset="77"/>
              </a:rPr>
              <a:t>" TDD</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Google Shape;116;p21"/>
          <p:cNvSpPr txBox="1">
            <a:spLocks noGrp="1"/>
          </p:cNvSpPr>
          <p:nvPr>
            <p:ph type="body" idx="1"/>
          </p:nvPr>
        </p:nvSpPr>
        <p:spPr>
          <a:xfrm>
            <a:off x="197964" y="2194862"/>
            <a:ext cx="4543718" cy="2810399"/>
          </a:xfrm>
          <a:prstGeom prst="rect">
            <a:avLst/>
          </a:prstGeom>
        </p:spPr>
        <p:txBody>
          <a:bodyPr spcFirstLastPara="1" lIns="91425" tIns="91425" rIns="91425" bIns="91425" anchorCtr="0">
            <a:normAutofit/>
          </a:bodyPr>
          <a:lstStyle/>
          <a:p>
            <a:pPr marL="0" lvl="0" indent="0" rtl="0">
              <a:lnSpc>
                <a:spcPct val="90000"/>
              </a:lnSpc>
              <a:spcBef>
                <a:spcPts val="0"/>
              </a:spcBef>
              <a:spcAft>
                <a:spcPts val="600"/>
              </a:spcAft>
              <a:buNone/>
            </a:pPr>
            <a:r>
              <a:rPr lang="en-US" sz="1400" dirty="0">
                <a:latin typeface="Garamond" panose="02020404030301010803" pitchFamily="18" charset="0"/>
                <a:sym typeface="Avenir"/>
              </a:rPr>
              <a:t>“The original description of TDD was in an ancient book about programming. It said you take the input tape, manually type in the output tape you expect, then program until the actual output tape matches the expected output.</a:t>
            </a:r>
            <a:br>
              <a:rPr lang="en-US" sz="1400" dirty="0">
                <a:latin typeface="Garamond" panose="02020404030301010803" pitchFamily="18" charset="0"/>
                <a:sym typeface="Avenir"/>
              </a:rPr>
            </a:br>
            <a:br>
              <a:rPr lang="en-US" sz="1400" dirty="0">
                <a:latin typeface="Garamond" panose="02020404030301010803" pitchFamily="18" charset="0"/>
                <a:sym typeface="Avenir"/>
              </a:rPr>
            </a:br>
            <a:r>
              <a:rPr lang="en-US" sz="1400" dirty="0">
                <a:latin typeface="Garamond" panose="02020404030301010803" pitchFamily="18" charset="0"/>
                <a:sym typeface="Avenir"/>
              </a:rPr>
              <a:t>After I'd written the first </a:t>
            </a:r>
            <a:r>
              <a:rPr lang="en-US" sz="1400" dirty="0" err="1">
                <a:latin typeface="Garamond" panose="02020404030301010803" pitchFamily="18" charset="0"/>
                <a:sym typeface="Avenir"/>
              </a:rPr>
              <a:t>xUnit</a:t>
            </a:r>
            <a:r>
              <a:rPr lang="en-US" sz="1400" dirty="0">
                <a:latin typeface="Garamond" panose="02020404030301010803" pitchFamily="18" charset="0"/>
                <a:sym typeface="Avenir"/>
              </a:rPr>
              <a:t> framework in Smalltalk I remembered reading this and tried it out. That was the origin of TDD for me. When describing TDD to older programmers, I often hear, "Of course. How else could you program?" Therefore, I refer to my role as "rediscovering" TDD.”</a:t>
            </a:r>
          </a:p>
        </p:txBody>
      </p:sp>
      <p:pic>
        <p:nvPicPr>
          <p:cNvPr id="5122" name="Picture 2" descr="What Is An Origin Story? – Gideon&amp;#39;s Screenwriting Tips: Now You&amp;#39;re a  Screenwriter">
            <a:extLst>
              <a:ext uri="{FF2B5EF4-FFF2-40B4-BE49-F238E27FC236}">
                <a16:creationId xmlns:a16="http://schemas.microsoft.com/office/drawing/2014/main" id="{FF56BC53-8F33-ED4D-AAA5-B94B6147C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 r="591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D29484-F427-E044-A855-BF06F2F4AEB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536"/>
        <p:cNvGrpSpPr/>
        <p:nvPr/>
      </p:nvGrpSpPr>
      <p:grpSpPr>
        <a:xfrm>
          <a:off x="0" y="0"/>
          <a:ext cx="0" cy="0"/>
          <a:chOff x="0" y="0"/>
          <a:chExt cx="0" cy="0"/>
        </a:xfrm>
      </p:grpSpPr>
      <p:sp>
        <p:nvSpPr>
          <p:cNvPr id="537" name="Google Shape;537;p8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MITIGATING CODE SMELLS</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541"/>
        <p:cNvGrpSpPr/>
        <p:nvPr/>
      </p:nvGrpSpPr>
      <p:grpSpPr>
        <a:xfrm>
          <a:off x="0" y="0"/>
          <a:ext cx="0" cy="0"/>
          <a:chOff x="0" y="0"/>
          <a:chExt cx="0" cy="0"/>
        </a:xfrm>
      </p:grpSpPr>
      <p:sp>
        <p:nvSpPr>
          <p:cNvPr id="542" name="Google Shape;542;p8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91</a:t>
            </a:fld>
            <a:endParaRPr/>
          </a:p>
        </p:txBody>
      </p:sp>
      <p:sp>
        <p:nvSpPr>
          <p:cNvPr id="543" name="Google Shape;543;p8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Clr>
                <a:schemeClr val="dk1"/>
              </a:buClr>
              <a:buSzPts val="1800"/>
              <a:buFont typeface="Avenir"/>
              <a:buChar char="•"/>
            </a:pPr>
            <a:r>
              <a:rPr lang="en-US"/>
              <a:t>Symptom:</a:t>
            </a:r>
            <a:endParaRPr/>
          </a:p>
          <a:p>
            <a:pPr marL="914400" marR="0" lvl="1" indent="-342900" algn="l" rtl="0">
              <a:lnSpc>
                <a:spcPct val="150000"/>
              </a:lnSpc>
              <a:spcBef>
                <a:spcPts val="0"/>
              </a:spcBef>
              <a:spcAft>
                <a:spcPts val="0"/>
              </a:spcAft>
              <a:buSzPts val="1800"/>
              <a:buChar char="–"/>
            </a:pPr>
            <a:r>
              <a:rPr lang="en-US"/>
              <a:t>A method accesses the data of another object more than its own</a:t>
            </a:r>
            <a:endParaRPr/>
          </a:p>
          <a:p>
            <a:pPr marL="457200" marR="0" lvl="0" indent="-342900" algn="l" rtl="0">
              <a:lnSpc>
                <a:spcPct val="150000"/>
              </a:lnSpc>
              <a:spcBef>
                <a:spcPts val="0"/>
              </a:spcBef>
              <a:spcAft>
                <a:spcPts val="0"/>
              </a:spcAft>
              <a:buSzPts val="1800"/>
              <a:buChar char="•"/>
            </a:pPr>
            <a:r>
              <a:rPr lang="en-US"/>
              <a:t>Treatment:</a:t>
            </a:r>
            <a:endParaRPr/>
          </a:p>
          <a:p>
            <a:pPr marL="914400" marR="0" lvl="1" indent="-342900" algn="l" rtl="0">
              <a:lnSpc>
                <a:spcPct val="150000"/>
              </a:lnSpc>
              <a:spcBef>
                <a:spcPts val="0"/>
              </a:spcBef>
              <a:spcAft>
                <a:spcPts val="0"/>
              </a:spcAft>
              <a:buSzPts val="1800"/>
              <a:buChar char="–"/>
            </a:pPr>
            <a:r>
              <a:rPr lang="en-US"/>
              <a:t>If a method clearly should be moved to another place, use </a:t>
            </a:r>
            <a:r>
              <a:rPr lang="en-US" u="sng"/>
              <a:t>Move Method</a:t>
            </a:r>
            <a:endParaRPr u="sng"/>
          </a:p>
          <a:p>
            <a:pPr marL="914400" marR="0" lvl="1" indent="-342900" algn="l" rtl="0">
              <a:lnSpc>
                <a:spcPct val="150000"/>
              </a:lnSpc>
              <a:spcBef>
                <a:spcPts val="0"/>
              </a:spcBef>
              <a:spcAft>
                <a:spcPts val="0"/>
              </a:spcAft>
              <a:buSzPts val="1800"/>
              <a:buChar char="–"/>
            </a:pPr>
            <a:r>
              <a:rPr lang="en-US"/>
              <a:t>If only part of a method accesses the data of another object, use </a:t>
            </a:r>
            <a:r>
              <a:rPr lang="en-US" u="sng"/>
              <a:t>Extract Method</a:t>
            </a:r>
            <a:r>
              <a:rPr lang="en-US"/>
              <a:t> to move the part in question</a:t>
            </a:r>
            <a:endParaRPr/>
          </a:p>
        </p:txBody>
      </p:sp>
      <p:sp>
        <p:nvSpPr>
          <p:cNvPr id="544" name="Google Shape;544;p8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 Feature Envy</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548"/>
        <p:cNvGrpSpPr/>
        <p:nvPr/>
      </p:nvGrpSpPr>
      <p:grpSpPr>
        <a:xfrm>
          <a:off x="0" y="0"/>
          <a:ext cx="0" cy="0"/>
          <a:chOff x="0" y="0"/>
          <a:chExt cx="0" cy="0"/>
        </a:xfrm>
      </p:grpSpPr>
      <p:sp>
        <p:nvSpPr>
          <p:cNvPr id="549" name="Google Shape;549;p8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92</a:t>
            </a:fld>
            <a:endParaRPr/>
          </a:p>
        </p:txBody>
      </p:sp>
      <p:sp>
        <p:nvSpPr>
          <p:cNvPr id="550" name="Google Shape;550;p8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Clr>
                <a:schemeClr val="dk1"/>
              </a:buClr>
              <a:buSzPts val="1800"/>
              <a:buFont typeface="Avenir"/>
              <a:buChar char="•"/>
            </a:pPr>
            <a:r>
              <a:rPr lang="en-US"/>
              <a:t>Symptom:</a:t>
            </a:r>
            <a:endParaRPr/>
          </a:p>
          <a:p>
            <a:pPr marL="914400" marR="0" lvl="1" indent="-342900" algn="l" rtl="0">
              <a:lnSpc>
                <a:spcPct val="150000"/>
              </a:lnSpc>
              <a:spcBef>
                <a:spcPts val="0"/>
              </a:spcBef>
              <a:spcAft>
                <a:spcPts val="0"/>
              </a:spcAft>
              <a:buSzPts val="1800"/>
              <a:buChar char="–"/>
            </a:pPr>
            <a:r>
              <a:rPr lang="en-US"/>
              <a:t>More than three or four parameters for a method</a:t>
            </a:r>
            <a:endParaRPr/>
          </a:p>
          <a:p>
            <a:pPr marL="457200" marR="0" lvl="0" indent="-342900" algn="l" rtl="0">
              <a:lnSpc>
                <a:spcPct val="150000"/>
              </a:lnSpc>
              <a:spcBef>
                <a:spcPts val="0"/>
              </a:spcBef>
              <a:spcAft>
                <a:spcPts val="0"/>
              </a:spcAft>
              <a:buSzPts val="1800"/>
              <a:buChar char="•"/>
            </a:pPr>
            <a:r>
              <a:rPr lang="en-US"/>
              <a:t>Treatment:</a:t>
            </a:r>
            <a:endParaRPr/>
          </a:p>
          <a:p>
            <a:pPr marL="914400" marR="0" lvl="1" indent="-342900" algn="l" rtl="0">
              <a:lnSpc>
                <a:spcPct val="150000"/>
              </a:lnSpc>
              <a:spcBef>
                <a:spcPts val="0"/>
              </a:spcBef>
              <a:spcAft>
                <a:spcPts val="0"/>
              </a:spcAft>
              <a:buSzPts val="1800"/>
              <a:buChar char="–"/>
            </a:pPr>
            <a:r>
              <a:rPr lang="en-US"/>
              <a:t>Instead of passing a group of data received from another object as parameters, pass the object itself to the method</a:t>
            </a:r>
            <a:endParaRPr/>
          </a:p>
          <a:p>
            <a:pPr marL="914400" marR="0" lvl="1" indent="-342900" algn="l" rtl="0">
              <a:lnSpc>
                <a:spcPct val="150000"/>
              </a:lnSpc>
              <a:spcBef>
                <a:spcPts val="0"/>
              </a:spcBef>
              <a:spcAft>
                <a:spcPts val="0"/>
              </a:spcAft>
              <a:buSzPts val="1800"/>
              <a:buChar char="–"/>
            </a:pPr>
            <a:r>
              <a:rPr lang="en-US"/>
              <a:t>If there are several unrelated data elements, sometimes you can merge them into a single parameter object</a:t>
            </a:r>
            <a:endParaRPr/>
          </a:p>
        </p:txBody>
      </p:sp>
      <p:sp>
        <p:nvSpPr>
          <p:cNvPr id="551" name="Google Shape;551;p8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 Long Parameter List</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93</a:t>
            </a:fld>
            <a:endParaRPr/>
          </a:p>
        </p:txBody>
      </p:sp>
      <p:sp>
        <p:nvSpPr>
          <p:cNvPr id="557" name="Google Shape;557;p8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Reference Book on Refactoring</a:t>
            </a:r>
            <a:endParaRPr/>
          </a:p>
        </p:txBody>
      </p:sp>
      <p:pic>
        <p:nvPicPr>
          <p:cNvPr id="558" name="Google Shape;558;p86"/>
          <p:cNvPicPr preferRelativeResize="0"/>
          <p:nvPr/>
        </p:nvPicPr>
        <p:blipFill>
          <a:blip r:embed="rId3">
            <a:alphaModFix/>
          </a:blip>
          <a:stretch>
            <a:fillRect/>
          </a:stretch>
        </p:blipFill>
        <p:spPr>
          <a:xfrm>
            <a:off x="3068987" y="901676"/>
            <a:ext cx="3006024" cy="3937024"/>
          </a:xfrm>
          <a:prstGeom prst="rect">
            <a:avLst/>
          </a:prstGeom>
          <a:noFill/>
          <a:ln>
            <a:noFill/>
          </a:ln>
        </p:spPr>
      </p:pic>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562"/>
        <p:cNvGrpSpPr/>
        <p:nvPr/>
      </p:nvGrpSpPr>
      <p:grpSpPr>
        <a:xfrm>
          <a:off x="0" y="0"/>
          <a:ext cx="0" cy="0"/>
          <a:chOff x="0" y="0"/>
          <a:chExt cx="0" cy="0"/>
        </a:xfrm>
      </p:grpSpPr>
      <p:sp>
        <p:nvSpPr>
          <p:cNvPr id="563" name="Google Shape;563;p8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lnSpc>
                <a:spcPct val="115000"/>
              </a:lnSpc>
              <a:spcBef>
                <a:spcPts val="0"/>
              </a:spcBef>
              <a:spcAft>
                <a:spcPts val="0"/>
              </a:spcAft>
              <a:buNone/>
            </a:pPr>
            <a:r>
              <a:rPr lang="en-US" sz="3600">
                <a:solidFill>
                  <a:schemeClr val="dk1"/>
                </a:solidFill>
              </a:rPr>
              <a:t>Refactor smelly code -  Using TDD concepts</a:t>
            </a:r>
            <a:endParaRPr/>
          </a:p>
        </p:txBody>
      </p:sp>
      <p:sp>
        <p:nvSpPr>
          <p:cNvPr id="564" name="Google Shape;564;p8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94</a:t>
            </a:fld>
            <a:endParaRPr/>
          </a:p>
        </p:txBody>
      </p:sp>
      <p:sp>
        <p:nvSpPr>
          <p:cNvPr id="565" name="Google Shape;565;p8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Avenir"/>
              <a:buChar char="•"/>
            </a:pPr>
            <a:r>
              <a:rPr lang="en-US">
                <a:latin typeface="Avenir"/>
                <a:ea typeface="Avenir"/>
                <a:cs typeface="Avenir"/>
                <a:sym typeface="Avenir"/>
              </a:rPr>
              <a:t>asdf</a:t>
            </a:r>
            <a:endParaRPr>
              <a:latin typeface="Avenir"/>
              <a:ea typeface="Avenir"/>
              <a:cs typeface="Avenir"/>
              <a:sym typeface="Aveni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95</a:t>
            </a:fld>
            <a:endParaRPr/>
          </a:p>
        </p:txBody>
      </p:sp>
      <p:sp>
        <p:nvSpPr>
          <p:cNvPr id="571" name="Google Shape;571;p8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Don’t refactor and change behavior simultaneously</a:t>
            </a:r>
            <a:endParaRPr/>
          </a:p>
          <a:p>
            <a:pPr marL="457200" marR="0" lvl="0" indent="-342900" algn="l" rtl="0">
              <a:lnSpc>
                <a:spcPct val="150000"/>
              </a:lnSpc>
              <a:spcBef>
                <a:spcPts val="0"/>
              </a:spcBef>
              <a:spcAft>
                <a:spcPts val="0"/>
              </a:spcAft>
              <a:buSzPts val="1800"/>
              <a:buChar char="•"/>
            </a:pPr>
            <a:r>
              <a:rPr lang="en-US"/>
              <a:t>Always run tests</a:t>
            </a:r>
            <a:endParaRPr/>
          </a:p>
          <a:p>
            <a:pPr marL="914400" marR="0" lvl="1" indent="-342900" algn="l" rtl="0">
              <a:lnSpc>
                <a:spcPct val="150000"/>
              </a:lnSpc>
              <a:spcBef>
                <a:spcPts val="0"/>
              </a:spcBef>
              <a:spcAft>
                <a:spcPts val="0"/>
              </a:spcAft>
              <a:buSzPts val="1800"/>
              <a:buChar char="–"/>
            </a:pPr>
            <a:r>
              <a:rPr lang="en-US"/>
              <a:t>If tests aren’t available, take only safe proven steps</a:t>
            </a:r>
            <a:endParaRPr/>
          </a:p>
          <a:p>
            <a:pPr marL="457200" marR="0" lvl="0" indent="-342900" algn="l" rtl="0">
              <a:lnSpc>
                <a:spcPct val="150000"/>
              </a:lnSpc>
              <a:spcBef>
                <a:spcPts val="0"/>
              </a:spcBef>
              <a:spcAft>
                <a:spcPts val="0"/>
              </a:spcAft>
              <a:buSzPts val="1800"/>
              <a:buChar char="•"/>
            </a:pPr>
            <a:r>
              <a:rPr lang="en-US"/>
              <a:t>Never skip the third leg of the TDD cycle</a:t>
            </a:r>
            <a:endParaRPr/>
          </a:p>
          <a:p>
            <a:pPr marL="914400" marR="0" lvl="1" indent="-342900" algn="l" rtl="0">
              <a:lnSpc>
                <a:spcPct val="150000"/>
              </a:lnSpc>
              <a:spcBef>
                <a:spcPts val="0"/>
              </a:spcBef>
              <a:spcAft>
                <a:spcPts val="0"/>
              </a:spcAft>
              <a:buSzPts val="1800"/>
              <a:buChar char="–"/>
            </a:pPr>
            <a:r>
              <a:rPr lang="en-US"/>
              <a:t>Avoid having to ask permission</a:t>
            </a:r>
            <a:endParaRPr/>
          </a:p>
          <a:p>
            <a:pPr marL="914400" marR="0" lvl="1" indent="-342900" algn="l" rtl="0">
              <a:lnSpc>
                <a:spcPct val="150000"/>
              </a:lnSpc>
              <a:spcBef>
                <a:spcPts val="0"/>
              </a:spcBef>
              <a:spcAft>
                <a:spcPts val="0"/>
              </a:spcAft>
              <a:buSzPts val="1800"/>
              <a:buChar char="–"/>
            </a:pPr>
            <a:r>
              <a:rPr lang="en-US"/>
              <a:t>Refactoring is part of your development process</a:t>
            </a:r>
            <a:endParaRPr/>
          </a:p>
        </p:txBody>
      </p:sp>
      <p:sp>
        <p:nvSpPr>
          <p:cNvPr id="572" name="Google Shape;572;p8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Tips</a:t>
            </a:r>
            <a:endParaRP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576"/>
        <p:cNvGrpSpPr/>
        <p:nvPr/>
      </p:nvGrpSpPr>
      <p:grpSpPr>
        <a:xfrm>
          <a:off x="0" y="0"/>
          <a:ext cx="0" cy="0"/>
          <a:chOff x="0" y="0"/>
          <a:chExt cx="0" cy="0"/>
        </a:xfrm>
      </p:grpSpPr>
      <p:sp>
        <p:nvSpPr>
          <p:cNvPr id="577" name="Google Shape;577;p89"/>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LET’S REVIEW</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581"/>
        <p:cNvGrpSpPr/>
        <p:nvPr/>
      </p:nvGrpSpPr>
      <p:grpSpPr>
        <a:xfrm>
          <a:off x="0" y="0"/>
          <a:ext cx="0" cy="0"/>
          <a:chOff x="0" y="0"/>
          <a:chExt cx="0" cy="0"/>
        </a:xfrm>
      </p:grpSpPr>
      <p:sp>
        <p:nvSpPr>
          <p:cNvPr id="582" name="Google Shape;582;p90"/>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WRAP UP</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show="0">
  <p:cSld>
    <p:spTree>
      <p:nvGrpSpPr>
        <p:cNvPr id="1" name="Shape 586"/>
        <p:cNvGrpSpPr/>
        <p:nvPr/>
      </p:nvGrpSpPr>
      <p:grpSpPr>
        <a:xfrm>
          <a:off x="0" y="0"/>
          <a:ext cx="0" cy="0"/>
          <a:chOff x="0" y="0"/>
          <a:chExt cx="0" cy="0"/>
        </a:xfrm>
      </p:grpSpPr>
      <p:sp>
        <p:nvSpPr>
          <p:cNvPr id="587" name="Google Shape;587;p9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2</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591"/>
        <p:cNvGrpSpPr/>
        <p:nvPr/>
      </p:nvGrpSpPr>
      <p:grpSpPr>
        <a:xfrm>
          <a:off x="0" y="0"/>
          <a:ext cx="0" cy="0"/>
          <a:chOff x="0" y="0"/>
          <a:chExt cx="0" cy="0"/>
        </a:xfrm>
      </p:grpSpPr>
      <p:sp>
        <p:nvSpPr>
          <p:cNvPr id="592" name="Google Shape;592;p92"/>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DAY 1 - RECAP</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2050</TotalTime>
  <Words>8004</Words>
  <Application>Microsoft Macintosh PowerPoint</Application>
  <PresentationFormat>On-screen Show (16:9)</PresentationFormat>
  <Paragraphs>996</Paragraphs>
  <Slides>143</Slides>
  <Notes>143</Notes>
  <HiddenSlides>9</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143</vt:i4>
      </vt:variant>
    </vt:vector>
  </HeadingPairs>
  <TitlesOfParts>
    <vt:vector size="153" baseType="lpstr">
      <vt:lpstr>Calibri</vt:lpstr>
      <vt:lpstr>Arial</vt:lpstr>
      <vt:lpstr>Garamond</vt:lpstr>
      <vt:lpstr>Dank Mono</vt:lpstr>
      <vt:lpstr>Oswald</vt:lpstr>
      <vt:lpstr>Consolas</vt:lpstr>
      <vt:lpstr>Helvetica Neue</vt:lpstr>
      <vt:lpstr>Avenir</vt:lpstr>
      <vt:lpstr>Tw Cen MT</vt:lpstr>
      <vt:lpstr>Office Theme</vt:lpstr>
      <vt:lpstr>TDD in TypeScript</vt:lpstr>
      <vt:lpstr>Justin Beall</vt:lpstr>
      <vt:lpstr>INTRODUCTIONS</vt:lpstr>
      <vt:lpstr>Course Objectives</vt:lpstr>
      <vt:lpstr>Course Objectives</vt:lpstr>
      <vt:lpstr>Why Are We Here?</vt:lpstr>
      <vt:lpstr>What is Test Driven Development?</vt:lpstr>
      <vt:lpstr>Test First is NOT new</vt:lpstr>
      <vt:lpstr>Kent Beck’s "rediscovering" TDD</vt:lpstr>
      <vt:lpstr>The Three Laws of TDD</vt:lpstr>
      <vt:lpstr>PowerPoint Presentation</vt:lpstr>
      <vt:lpstr>Doing TDD</vt:lpstr>
      <vt:lpstr>PowerPoint Presentation</vt:lpstr>
      <vt:lpstr>TypeScript Overview</vt:lpstr>
      <vt:lpstr>Kata</vt:lpstr>
      <vt:lpstr>PowerPoint Presentation</vt:lpstr>
      <vt:lpstr>Review</vt:lpstr>
      <vt:lpstr>BREAK</vt:lpstr>
      <vt:lpstr>TDD Steps</vt:lpstr>
      <vt:lpstr>PowerPoint Presentation</vt:lpstr>
      <vt:lpstr>PowerPoint Presentation</vt:lpstr>
      <vt:lpstr>TDD Guided by ZOMBIES</vt:lpstr>
      <vt:lpstr>PowerPoint Presentation</vt:lpstr>
      <vt:lpstr>Review</vt:lpstr>
      <vt:lpstr>BREAK</vt:lpstr>
      <vt:lpstr>TDD Outcomes</vt:lpstr>
      <vt:lpstr>TDD Outcomes</vt:lpstr>
      <vt:lpstr>SOLID: Principles of Object-Oriented Design</vt:lpstr>
      <vt:lpstr>PowerPoint Presentation</vt:lpstr>
      <vt:lpstr>Single-responsibility Principle</vt:lpstr>
      <vt:lpstr>PowerPoint Presentation</vt:lpstr>
      <vt:lpstr>Open-Closed Principle</vt:lpstr>
      <vt:lpstr>PowerPoint Presentation</vt:lpstr>
      <vt:lpstr>Liskov Substitution Principle</vt:lpstr>
      <vt:lpstr>PowerPoint Presentation</vt:lpstr>
      <vt:lpstr>Interface Segregation Principle</vt:lpstr>
      <vt:lpstr>PowerPoint Presentation</vt:lpstr>
      <vt:lpstr>Dependency Inversion Principle</vt:lpstr>
      <vt:lpstr>PowerPoint Presentation</vt:lpstr>
      <vt:lpstr>DRY Principle</vt:lpstr>
      <vt:lpstr>YAGNI Principle</vt:lpstr>
      <vt:lpstr>PowerPoint Presentation</vt:lpstr>
      <vt:lpstr>PowerPoint Presentation</vt:lpstr>
      <vt:lpstr>PowerPoint Presentation</vt:lpstr>
      <vt:lpstr>Review</vt:lpstr>
      <vt:lpstr>BREAK</vt:lpstr>
      <vt:lpstr>PowerPoint Presentation</vt:lpstr>
      <vt:lpstr>Review</vt:lpstr>
      <vt:lpstr>Day 1 - Wrap Up</vt:lpstr>
      <vt:lpstr>PowerPoint Presentation</vt:lpstr>
      <vt:lpstr>TDD Costs (Perceived)</vt:lpstr>
      <vt:lpstr>TDD Costs (Real)</vt:lpstr>
      <vt:lpstr>TDD Rewards</vt:lpstr>
      <vt:lpstr>The Implied Rules of TDD</vt:lpstr>
      <vt:lpstr>Red, Green, Refactor</vt:lpstr>
      <vt:lpstr>Basic Tool of TDD: xUnit</vt:lpstr>
      <vt:lpstr>Unit Test Tooling for This Class</vt:lpstr>
      <vt:lpstr>Refactor</vt:lpstr>
      <vt:lpstr>What does it all mean?</vt:lpstr>
      <vt:lpstr>More Assertions (aka Requisite Eye Chart)</vt:lpstr>
      <vt:lpstr>Rinse &amp; Repeat</vt:lpstr>
      <vt:lpstr>Rinse &amp; Repeat</vt:lpstr>
      <vt:lpstr>Red</vt:lpstr>
      <vt:lpstr>Red</vt:lpstr>
      <vt:lpstr>PowerPoint Presentation</vt:lpstr>
      <vt:lpstr>PowerPoint Presentation</vt:lpstr>
      <vt:lpstr>Green</vt:lpstr>
      <vt:lpstr>Green</vt:lpstr>
      <vt:lpstr>Refactor</vt:lpstr>
      <vt:lpstr>Refactor</vt:lpstr>
      <vt:lpstr>Green</vt:lpstr>
      <vt:lpstr>Green</vt:lpstr>
      <vt:lpstr>LET’S GO BOWLING</vt:lpstr>
      <vt:lpstr>LUNCH</vt:lpstr>
      <vt:lpstr>SOFTWARE DESIGN &amp; TDD</vt:lpstr>
      <vt:lpstr>TDD So Far...</vt:lpstr>
      <vt:lpstr>Software Development Activities</vt:lpstr>
      <vt:lpstr>Upfront Design</vt:lpstr>
      <vt:lpstr>Recognizing You Have a Problem</vt:lpstr>
      <vt:lpstr>Refactoring</vt:lpstr>
      <vt:lpstr>Refactoring Drivers</vt:lpstr>
      <vt:lpstr>EXAMPLE REFACTORINGS</vt:lpstr>
      <vt:lpstr>Refactorings: Extract Method</vt:lpstr>
      <vt:lpstr>Refactorings: Move Method</vt:lpstr>
      <vt:lpstr>Refactorings: Replace Temp with Query</vt:lpstr>
      <vt:lpstr>Code Smells</vt:lpstr>
      <vt:lpstr>Application-level smells</vt:lpstr>
      <vt:lpstr>Class-level smells</vt:lpstr>
      <vt:lpstr>Method-level smells</vt:lpstr>
      <vt:lpstr>MITIGATING CODE SMELLS</vt:lpstr>
      <vt:lpstr>Code Smells: Feature Envy</vt:lpstr>
      <vt:lpstr>Code Smells: Long Parameter List</vt:lpstr>
      <vt:lpstr>Reference Book on Refactoring</vt:lpstr>
      <vt:lpstr>Refactor smelly code -  Using TDD concepts</vt:lpstr>
      <vt:lpstr>Refactoring Tips</vt:lpstr>
      <vt:lpstr>LET’S REVIEW</vt:lpstr>
      <vt:lpstr>DAY 1 - WRAP UP</vt:lpstr>
      <vt:lpstr>DAY 2</vt:lpstr>
      <vt:lpstr>DAY 1 - RECAP</vt:lpstr>
      <vt:lpstr>SUT – System Under Test</vt:lpstr>
      <vt:lpstr>Dependencies, Decoupled...</vt:lpstr>
      <vt:lpstr>Mocks and Fakes and Stubs, Oh My!</vt:lpstr>
      <vt:lpstr>Mocks vs Stubs vs Fakes – Wha'choo talkin' 'bout, Willis?</vt:lpstr>
      <vt:lpstr>Mocks – How to use them</vt:lpstr>
      <vt:lpstr>Mock Example Walkthrough – SUT</vt:lpstr>
      <vt:lpstr>PowerPoint Presentation</vt:lpstr>
      <vt:lpstr>Mock Example – Third test walkthrough</vt:lpstr>
      <vt:lpstr>Guided kata - execute first kata with scenarios</vt:lpstr>
      <vt:lpstr>Guided kata - execute first kata with scenarios</vt:lpstr>
      <vt:lpstr>Designing for testability - examples</vt:lpstr>
      <vt:lpstr>SIMPLE EVOLUTIONARY DESIGN</vt:lpstr>
      <vt:lpstr>Design</vt:lpstr>
      <vt:lpstr>Simple Design</vt:lpstr>
      <vt:lpstr>Simple Design</vt:lpstr>
      <vt:lpstr>Simple Design: No Duplication</vt:lpstr>
      <vt:lpstr>Simple Design: Expresses Intent</vt:lpstr>
      <vt:lpstr>Simple Design: Minimal Number of Classes &amp; Methods</vt:lpstr>
      <vt:lpstr>It is Agile Software Design!</vt:lpstr>
      <vt:lpstr>Documentation Artifacts</vt:lpstr>
      <vt:lpstr>OTHER CONSIDERATIONS</vt:lpstr>
      <vt:lpstr>How Big is a Test Method?</vt:lpstr>
      <vt:lpstr>How Big is a Test Class?</vt:lpstr>
      <vt:lpstr>The 10 Minute Rule</vt:lpstr>
      <vt:lpstr>10 Minute Rule Implications</vt:lpstr>
      <vt:lpstr>If Your Tests Run Sloooooww</vt:lpstr>
      <vt:lpstr>Testing Private Behavior</vt:lpstr>
      <vt:lpstr>Testing Private Data</vt:lpstr>
      <vt:lpstr>LEGACY CODE &amp; TDD</vt:lpstr>
      <vt:lpstr>It’s a Catch-22</vt:lpstr>
      <vt:lpstr>What is Legacy Code?</vt:lpstr>
      <vt:lpstr>Introducing Unit Tests to Legacy Code</vt:lpstr>
      <vt:lpstr>Effects Analysis</vt:lpstr>
      <vt:lpstr>Breaking Dependencies</vt:lpstr>
      <vt:lpstr>Seams</vt:lpstr>
      <vt:lpstr>Refactoring Safely</vt:lpstr>
      <vt:lpstr>Legacy Code Example - Get Code Under Test</vt:lpstr>
      <vt:lpstr>Some Dependency Breaking Techniques</vt:lpstr>
      <vt:lpstr>Legacy Code Example - Refactor</vt:lpstr>
      <vt:lpstr>WRAP-UP!</vt:lpstr>
      <vt:lpstr>Going Forward</vt:lpstr>
      <vt:lpstr>Final Thoughts</vt:lpstr>
      <vt:lpstr>RETROSPECTIVE</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16</cp:revision>
  <dcterms:modified xsi:type="dcterms:W3CDTF">2021-09-26T05:03:38Z</dcterms:modified>
</cp:coreProperties>
</file>